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74" r:id="rId2"/>
    <p:sldId id="256" r:id="rId3"/>
    <p:sldId id="257" r:id="rId4"/>
    <p:sldId id="275" r:id="rId5"/>
    <p:sldId id="307" r:id="rId6"/>
    <p:sldId id="258" r:id="rId7"/>
    <p:sldId id="259" r:id="rId8"/>
    <p:sldId id="260" r:id="rId9"/>
    <p:sldId id="288" r:id="rId10"/>
    <p:sldId id="276" r:id="rId11"/>
    <p:sldId id="261" r:id="rId12"/>
    <p:sldId id="262" r:id="rId13"/>
    <p:sldId id="308" r:id="rId14"/>
    <p:sldId id="309" r:id="rId15"/>
    <p:sldId id="278" r:id="rId16"/>
    <p:sldId id="263" r:id="rId17"/>
    <p:sldId id="279" r:id="rId18"/>
    <p:sldId id="280" r:id="rId19"/>
    <p:sldId id="281" r:id="rId20"/>
    <p:sldId id="310" r:id="rId21"/>
    <p:sldId id="311" r:id="rId22"/>
    <p:sldId id="282" r:id="rId23"/>
    <p:sldId id="264" r:id="rId24"/>
    <p:sldId id="283" r:id="rId25"/>
    <p:sldId id="284" r:id="rId26"/>
    <p:sldId id="291" r:id="rId27"/>
    <p:sldId id="287" r:id="rId28"/>
    <p:sldId id="286" r:id="rId29"/>
    <p:sldId id="285" r:id="rId30"/>
    <p:sldId id="313" r:id="rId31"/>
    <p:sldId id="314" r:id="rId32"/>
    <p:sldId id="315" r:id="rId33"/>
    <p:sldId id="316" r:id="rId34"/>
    <p:sldId id="294" r:id="rId35"/>
    <p:sldId id="302" r:id="rId36"/>
    <p:sldId id="305" r:id="rId37"/>
    <p:sldId id="301" r:id="rId38"/>
    <p:sldId id="306" r:id="rId39"/>
    <p:sldId id="300" r:id="rId40"/>
    <p:sldId id="303" r:id="rId41"/>
    <p:sldId id="273" r:id="rId42"/>
    <p:sldId id="318" r:id="rId43"/>
    <p:sldId id="319" r:id="rId44"/>
    <p:sldId id="320" r:id="rId45"/>
    <p:sldId id="304" r:id="rId46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5" autoAdjust="0"/>
    <p:restoredTop sz="82527" autoAdjust="0"/>
  </p:normalViewPr>
  <p:slideViewPr>
    <p:cSldViewPr>
      <p:cViewPr varScale="1">
        <p:scale>
          <a:sx n="72" d="100"/>
          <a:sy n="72" d="100"/>
        </p:scale>
        <p:origin x="114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3A1067-D9D9-42F3-A774-65D218EFB8E7}" type="doc">
      <dgm:prSet loTypeId="urn:microsoft.com/office/officeart/2005/8/layout/bProcess3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B5836728-AC81-4D57-AF7C-E39F9DAF9CFB}">
      <dgm:prSet phldrT="[Text]"/>
      <dgm:spPr/>
      <dgm:t>
        <a:bodyPr/>
        <a:lstStyle/>
        <a:p>
          <a:r>
            <a:rPr lang="en-US" dirty="0" err="1"/>
            <a:t>Bahan</a:t>
          </a:r>
          <a:r>
            <a:rPr lang="en-US" dirty="0"/>
            <a:t> </a:t>
          </a:r>
          <a:r>
            <a:rPr lang="en-US" dirty="0" err="1"/>
            <a:t>baku</a:t>
          </a:r>
          <a:endParaRPr lang="en-US" dirty="0"/>
        </a:p>
      </dgm:t>
    </dgm:pt>
    <dgm:pt modelId="{14689DDB-ACB9-462E-9178-85B9A0E50018}" type="parTrans" cxnId="{1CD01D6B-671B-4E9F-9D60-2798EFB3B707}">
      <dgm:prSet/>
      <dgm:spPr/>
      <dgm:t>
        <a:bodyPr/>
        <a:lstStyle/>
        <a:p>
          <a:endParaRPr lang="en-US"/>
        </a:p>
      </dgm:t>
    </dgm:pt>
    <dgm:pt modelId="{36F07E3C-755B-418B-9026-D6D5333F1EDC}" type="sibTrans" cxnId="{1CD01D6B-671B-4E9F-9D60-2798EFB3B707}">
      <dgm:prSet/>
      <dgm:spPr/>
      <dgm:t>
        <a:bodyPr/>
        <a:lstStyle/>
        <a:p>
          <a:endParaRPr lang="en-US"/>
        </a:p>
      </dgm:t>
    </dgm:pt>
    <dgm:pt modelId="{1C561AF1-2DF2-4C3C-9AE8-8768DCF7086D}">
      <dgm:prSet phldrT="[Text]"/>
      <dgm:spPr/>
      <dgm:t>
        <a:bodyPr/>
        <a:lstStyle/>
        <a:p>
          <a:r>
            <a:rPr lang="en-US" dirty="0" err="1"/>
            <a:t>Pelayuan</a:t>
          </a:r>
          <a:endParaRPr lang="en-US" dirty="0"/>
        </a:p>
      </dgm:t>
    </dgm:pt>
    <dgm:pt modelId="{1976A376-51C8-4E53-B27E-5FB6DC125C75}" type="parTrans" cxnId="{FA109377-7C5A-4C1F-BB4A-7D8909F8279D}">
      <dgm:prSet/>
      <dgm:spPr/>
      <dgm:t>
        <a:bodyPr/>
        <a:lstStyle/>
        <a:p>
          <a:endParaRPr lang="en-US"/>
        </a:p>
      </dgm:t>
    </dgm:pt>
    <dgm:pt modelId="{D7A1AA97-C41F-49F7-BA02-31B11ECEFAC2}" type="sibTrans" cxnId="{FA109377-7C5A-4C1F-BB4A-7D8909F8279D}">
      <dgm:prSet/>
      <dgm:spPr/>
      <dgm:t>
        <a:bodyPr/>
        <a:lstStyle/>
        <a:p>
          <a:endParaRPr lang="en-US"/>
        </a:p>
      </dgm:t>
    </dgm:pt>
    <dgm:pt modelId="{A78D8C5E-8705-4767-9082-29762B2C68F2}">
      <dgm:prSet phldrT="[Text]"/>
      <dgm:spPr/>
      <dgm:t>
        <a:bodyPr/>
        <a:lstStyle/>
        <a:p>
          <a:r>
            <a:rPr lang="en-US" dirty="0" err="1"/>
            <a:t>Ayakan</a:t>
          </a:r>
          <a:r>
            <a:rPr lang="en-US" dirty="0"/>
            <a:t> </a:t>
          </a:r>
          <a:r>
            <a:rPr lang="en-US" dirty="0" err="1"/>
            <a:t>pucuk</a:t>
          </a:r>
          <a:endParaRPr lang="en-US" dirty="0"/>
        </a:p>
      </dgm:t>
    </dgm:pt>
    <dgm:pt modelId="{1EF48FFE-F679-41F7-A5E3-596DAE9D9954}" type="parTrans" cxnId="{6465B842-575A-4FC9-874B-D291218C5A07}">
      <dgm:prSet/>
      <dgm:spPr/>
      <dgm:t>
        <a:bodyPr/>
        <a:lstStyle/>
        <a:p>
          <a:endParaRPr lang="en-US"/>
        </a:p>
      </dgm:t>
    </dgm:pt>
    <dgm:pt modelId="{57C15A8C-A993-470B-A894-4AA5C7F9F4B9}" type="sibTrans" cxnId="{6465B842-575A-4FC9-874B-D291218C5A07}">
      <dgm:prSet/>
      <dgm:spPr/>
      <dgm:t>
        <a:bodyPr/>
        <a:lstStyle/>
        <a:p>
          <a:endParaRPr lang="en-US"/>
        </a:p>
      </dgm:t>
    </dgm:pt>
    <dgm:pt modelId="{4383E030-9764-4F0F-9570-F4F371550DDB}">
      <dgm:prSet phldrT="[Text]"/>
      <dgm:spPr/>
      <dgm:t>
        <a:bodyPr/>
        <a:lstStyle/>
        <a:p>
          <a:r>
            <a:rPr lang="en-US" dirty="0" err="1"/>
            <a:t>Gilingan</a:t>
          </a:r>
          <a:r>
            <a:rPr lang="en-US" dirty="0"/>
            <a:t> </a:t>
          </a:r>
          <a:r>
            <a:rPr lang="en-US" dirty="0" err="1"/>
            <a:t>persiapan</a:t>
          </a:r>
          <a:endParaRPr lang="en-US" dirty="0"/>
        </a:p>
      </dgm:t>
    </dgm:pt>
    <dgm:pt modelId="{73E4ACA3-4F8A-4845-BCAA-FD4F80892D49}" type="parTrans" cxnId="{B856C341-3752-4527-BF18-9BF3170D3A2E}">
      <dgm:prSet/>
      <dgm:spPr/>
      <dgm:t>
        <a:bodyPr/>
        <a:lstStyle/>
        <a:p>
          <a:endParaRPr lang="en-US"/>
        </a:p>
      </dgm:t>
    </dgm:pt>
    <dgm:pt modelId="{860351BC-563B-4688-BFA1-0A18A1A5A1DE}" type="sibTrans" cxnId="{B856C341-3752-4527-BF18-9BF3170D3A2E}">
      <dgm:prSet/>
      <dgm:spPr/>
      <dgm:t>
        <a:bodyPr/>
        <a:lstStyle/>
        <a:p>
          <a:endParaRPr lang="en-US"/>
        </a:p>
      </dgm:t>
    </dgm:pt>
    <dgm:pt modelId="{82C0C8D3-4515-4ABB-8F02-E8729ECAF045}">
      <dgm:prSet phldrT="[Text]"/>
      <dgm:spPr/>
      <dgm:t>
        <a:bodyPr/>
        <a:lstStyle/>
        <a:p>
          <a:r>
            <a:rPr lang="en-US" dirty="0" err="1"/>
            <a:t>Gilingan</a:t>
          </a:r>
          <a:r>
            <a:rPr lang="en-US" dirty="0"/>
            <a:t> CTC</a:t>
          </a:r>
        </a:p>
      </dgm:t>
    </dgm:pt>
    <dgm:pt modelId="{BF525554-BDF3-4D4F-8ECD-8FBDF5320855}" type="parTrans" cxnId="{1E2D0AD3-4B5C-4353-97B2-FBF6A3F51B2E}">
      <dgm:prSet/>
      <dgm:spPr/>
      <dgm:t>
        <a:bodyPr/>
        <a:lstStyle/>
        <a:p>
          <a:endParaRPr lang="en-US"/>
        </a:p>
      </dgm:t>
    </dgm:pt>
    <dgm:pt modelId="{FD4E9736-3004-4471-8C5E-411E42FD9FCD}" type="sibTrans" cxnId="{1E2D0AD3-4B5C-4353-97B2-FBF6A3F51B2E}">
      <dgm:prSet/>
      <dgm:spPr/>
      <dgm:t>
        <a:bodyPr/>
        <a:lstStyle/>
        <a:p>
          <a:endParaRPr lang="en-US"/>
        </a:p>
      </dgm:t>
    </dgm:pt>
    <dgm:pt modelId="{1D3F0506-BE73-40A7-9487-5EB506CE4E2D}">
      <dgm:prSet phldrT="[Text]"/>
      <dgm:spPr/>
      <dgm:t>
        <a:bodyPr/>
        <a:lstStyle/>
        <a:p>
          <a:r>
            <a:rPr lang="en-US" dirty="0" err="1"/>
            <a:t>Fermentasi</a:t>
          </a:r>
          <a:endParaRPr lang="en-US" dirty="0"/>
        </a:p>
      </dgm:t>
    </dgm:pt>
    <dgm:pt modelId="{A45ABC10-1ADB-4DE9-8BA1-3107AF11A674}" type="parTrans" cxnId="{777C6DA4-7281-4A6D-8026-92E0689921D6}">
      <dgm:prSet/>
      <dgm:spPr/>
      <dgm:t>
        <a:bodyPr/>
        <a:lstStyle/>
        <a:p>
          <a:endParaRPr lang="en-US"/>
        </a:p>
      </dgm:t>
    </dgm:pt>
    <dgm:pt modelId="{0FEB56CE-F369-4052-B5C3-DC5444B38C08}" type="sibTrans" cxnId="{777C6DA4-7281-4A6D-8026-92E0689921D6}">
      <dgm:prSet/>
      <dgm:spPr/>
      <dgm:t>
        <a:bodyPr/>
        <a:lstStyle/>
        <a:p>
          <a:endParaRPr lang="en-US"/>
        </a:p>
      </dgm:t>
    </dgm:pt>
    <dgm:pt modelId="{89056E1B-54D9-4D97-8F47-B3E61C4C09CA}">
      <dgm:prSet phldrT="[Text]"/>
      <dgm:spPr/>
      <dgm:t>
        <a:bodyPr/>
        <a:lstStyle/>
        <a:p>
          <a:r>
            <a:rPr lang="en-US" dirty="0" err="1"/>
            <a:t>Pengeringan</a:t>
          </a:r>
          <a:endParaRPr lang="en-US" dirty="0"/>
        </a:p>
      </dgm:t>
    </dgm:pt>
    <dgm:pt modelId="{7902B6D5-15C6-4739-B8BF-582EBD960043}" type="parTrans" cxnId="{040F474E-4600-402C-AFD5-B5D6BFBF035F}">
      <dgm:prSet/>
      <dgm:spPr/>
      <dgm:t>
        <a:bodyPr/>
        <a:lstStyle/>
        <a:p>
          <a:endParaRPr lang="en-US"/>
        </a:p>
      </dgm:t>
    </dgm:pt>
    <dgm:pt modelId="{B7794354-3391-4ECF-B6B5-DFF84F6A9A13}" type="sibTrans" cxnId="{040F474E-4600-402C-AFD5-B5D6BFBF035F}">
      <dgm:prSet/>
      <dgm:spPr/>
      <dgm:t>
        <a:bodyPr/>
        <a:lstStyle/>
        <a:p>
          <a:endParaRPr lang="en-US"/>
        </a:p>
      </dgm:t>
    </dgm:pt>
    <dgm:pt modelId="{5CEEE065-C2D5-461A-AAC4-31126B51EE34}">
      <dgm:prSet phldrT="[Text]"/>
      <dgm:spPr/>
      <dgm:t>
        <a:bodyPr/>
        <a:lstStyle/>
        <a:p>
          <a:r>
            <a:rPr lang="en-US" dirty="0" err="1"/>
            <a:t>Sortasi</a:t>
          </a:r>
          <a:endParaRPr lang="en-US" dirty="0"/>
        </a:p>
      </dgm:t>
    </dgm:pt>
    <dgm:pt modelId="{D2B07FA0-6776-4AC5-B703-83F8A4657526}" type="parTrans" cxnId="{F473665F-96A2-4C94-8562-602E32ACEC98}">
      <dgm:prSet/>
      <dgm:spPr/>
      <dgm:t>
        <a:bodyPr/>
        <a:lstStyle/>
        <a:p>
          <a:endParaRPr lang="en-US"/>
        </a:p>
      </dgm:t>
    </dgm:pt>
    <dgm:pt modelId="{263A3EE7-9BEF-48ED-875A-08700EED69AE}" type="sibTrans" cxnId="{F473665F-96A2-4C94-8562-602E32ACEC98}">
      <dgm:prSet/>
      <dgm:spPr/>
      <dgm:t>
        <a:bodyPr/>
        <a:lstStyle/>
        <a:p>
          <a:endParaRPr lang="en-US"/>
        </a:p>
      </dgm:t>
    </dgm:pt>
    <dgm:pt modelId="{F9D9CB4F-4122-45AF-AA01-6900C395DCD7}" type="pres">
      <dgm:prSet presAssocID="{A23A1067-D9D9-42F3-A774-65D218EFB8E7}" presName="Name0" presStyleCnt="0">
        <dgm:presLayoutVars>
          <dgm:dir/>
          <dgm:resizeHandles val="exact"/>
        </dgm:presLayoutVars>
      </dgm:prSet>
      <dgm:spPr/>
    </dgm:pt>
    <dgm:pt modelId="{16DD20E1-7762-4A58-A741-C34C07AEC461}" type="pres">
      <dgm:prSet presAssocID="{B5836728-AC81-4D57-AF7C-E39F9DAF9CFB}" presName="node" presStyleLbl="node1" presStyleIdx="0" presStyleCnt="8">
        <dgm:presLayoutVars>
          <dgm:bulletEnabled val="1"/>
        </dgm:presLayoutVars>
      </dgm:prSet>
      <dgm:spPr/>
    </dgm:pt>
    <dgm:pt modelId="{DD5F2B84-1030-4376-9D51-1ED5D34773D7}" type="pres">
      <dgm:prSet presAssocID="{36F07E3C-755B-418B-9026-D6D5333F1EDC}" presName="sibTrans" presStyleLbl="sibTrans1D1" presStyleIdx="0" presStyleCnt="7"/>
      <dgm:spPr/>
    </dgm:pt>
    <dgm:pt modelId="{1E4ED7F3-7D45-4034-BBA6-F16DC5AFE959}" type="pres">
      <dgm:prSet presAssocID="{36F07E3C-755B-418B-9026-D6D5333F1EDC}" presName="connectorText" presStyleLbl="sibTrans1D1" presStyleIdx="0" presStyleCnt="7"/>
      <dgm:spPr/>
    </dgm:pt>
    <dgm:pt modelId="{34D7BA08-F5C3-4083-BD46-1B6E4FE21AA4}" type="pres">
      <dgm:prSet presAssocID="{1C561AF1-2DF2-4C3C-9AE8-8768DCF7086D}" presName="node" presStyleLbl="node1" presStyleIdx="1" presStyleCnt="8">
        <dgm:presLayoutVars>
          <dgm:bulletEnabled val="1"/>
        </dgm:presLayoutVars>
      </dgm:prSet>
      <dgm:spPr/>
    </dgm:pt>
    <dgm:pt modelId="{0E2D4B7C-A2B0-4D02-A02F-4865DBA5D5D9}" type="pres">
      <dgm:prSet presAssocID="{D7A1AA97-C41F-49F7-BA02-31B11ECEFAC2}" presName="sibTrans" presStyleLbl="sibTrans1D1" presStyleIdx="1" presStyleCnt="7"/>
      <dgm:spPr/>
    </dgm:pt>
    <dgm:pt modelId="{573315C2-CF0F-4EBA-BCF6-9F7D3CBDAF00}" type="pres">
      <dgm:prSet presAssocID="{D7A1AA97-C41F-49F7-BA02-31B11ECEFAC2}" presName="connectorText" presStyleLbl="sibTrans1D1" presStyleIdx="1" presStyleCnt="7"/>
      <dgm:spPr/>
    </dgm:pt>
    <dgm:pt modelId="{51016CA4-E8FB-4536-A399-0328FFD5017E}" type="pres">
      <dgm:prSet presAssocID="{A78D8C5E-8705-4767-9082-29762B2C68F2}" presName="node" presStyleLbl="node1" presStyleIdx="2" presStyleCnt="8">
        <dgm:presLayoutVars>
          <dgm:bulletEnabled val="1"/>
        </dgm:presLayoutVars>
      </dgm:prSet>
      <dgm:spPr/>
    </dgm:pt>
    <dgm:pt modelId="{6FE34F75-3CB8-4D1F-8EF7-6FCB56EB0481}" type="pres">
      <dgm:prSet presAssocID="{57C15A8C-A993-470B-A894-4AA5C7F9F4B9}" presName="sibTrans" presStyleLbl="sibTrans1D1" presStyleIdx="2" presStyleCnt="7"/>
      <dgm:spPr/>
    </dgm:pt>
    <dgm:pt modelId="{231B2190-D269-43DE-9642-A31AC171FB5A}" type="pres">
      <dgm:prSet presAssocID="{57C15A8C-A993-470B-A894-4AA5C7F9F4B9}" presName="connectorText" presStyleLbl="sibTrans1D1" presStyleIdx="2" presStyleCnt="7"/>
      <dgm:spPr/>
    </dgm:pt>
    <dgm:pt modelId="{DC9F6021-2DE2-46E3-898E-26F0136D178B}" type="pres">
      <dgm:prSet presAssocID="{4383E030-9764-4F0F-9570-F4F371550DDB}" presName="node" presStyleLbl="node1" presStyleIdx="3" presStyleCnt="8">
        <dgm:presLayoutVars>
          <dgm:bulletEnabled val="1"/>
        </dgm:presLayoutVars>
      </dgm:prSet>
      <dgm:spPr/>
    </dgm:pt>
    <dgm:pt modelId="{974F8D69-AB83-40E7-99D1-5686EDC2D953}" type="pres">
      <dgm:prSet presAssocID="{860351BC-563B-4688-BFA1-0A18A1A5A1DE}" presName="sibTrans" presStyleLbl="sibTrans1D1" presStyleIdx="3" presStyleCnt="7"/>
      <dgm:spPr/>
    </dgm:pt>
    <dgm:pt modelId="{0F1C71C4-8199-4BA7-9A59-6B8B063BD55B}" type="pres">
      <dgm:prSet presAssocID="{860351BC-563B-4688-BFA1-0A18A1A5A1DE}" presName="connectorText" presStyleLbl="sibTrans1D1" presStyleIdx="3" presStyleCnt="7"/>
      <dgm:spPr/>
    </dgm:pt>
    <dgm:pt modelId="{A804B1D7-9D0B-440E-9A6C-7EFBD89267D7}" type="pres">
      <dgm:prSet presAssocID="{82C0C8D3-4515-4ABB-8F02-E8729ECAF045}" presName="node" presStyleLbl="node1" presStyleIdx="4" presStyleCnt="8">
        <dgm:presLayoutVars>
          <dgm:bulletEnabled val="1"/>
        </dgm:presLayoutVars>
      </dgm:prSet>
      <dgm:spPr/>
    </dgm:pt>
    <dgm:pt modelId="{39CCE6CC-67C7-4DF8-B8BA-3C16731BAC3B}" type="pres">
      <dgm:prSet presAssocID="{FD4E9736-3004-4471-8C5E-411E42FD9FCD}" presName="sibTrans" presStyleLbl="sibTrans1D1" presStyleIdx="4" presStyleCnt="7"/>
      <dgm:spPr/>
    </dgm:pt>
    <dgm:pt modelId="{F5DFC3DA-A6B9-44CA-9C4B-C954CFD77C4E}" type="pres">
      <dgm:prSet presAssocID="{FD4E9736-3004-4471-8C5E-411E42FD9FCD}" presName="connectorText" presStyleLbl="sibTrans1D1" presStyleIdx="4" presStyleCnt="7"/>
      <dgm:spPr/>
    </dgm:pt>
    <dgm:pt modelId="{32A310F8-0FFD-4D4B-8F21-11E5192D5278}" type="pres">
      <dgm:prSet presAssocID="{1D3F0506-BE73-40A7-9487-5EB506CE4E2D}" presName="node" presStyleLbl="node1" presStyleIdx="5" presStyleCnt="8">
        <dgm:presLayoutVars>
          <dgm:bulletEnabled val="1"/>
        </dgm:presLayoutVars>
      </dgm:prSet>
      <dgm:spPr/>
    </dgm:pt>
    <dgm:pt modelId="{FD8700BC-7CA4-4713-A297-0050F97382D9}" type="pres">
      <dgm:prSet presAssocID="{0FEB56CE-F369-4052-B5C3-DC5444B38C08}" presName="sibTrans" presStyleLbl="sibTrans1D1" presStyleIdx="5" presStyleCnt="7"/>
      <dgm:spPr/>
    </dgm:pt>
    <dgm:pt modelId="{0D8C3070-B818-48CA-AFCA-9C1CBEBF7F41}" type="pres">
      <dgm:prSet presAssocID="{0FEB56CE-F369-4052-B5C3-DC5444B38C08}" presName="connectorText" presStyleLbl="sibTrans1D1" presStyleIdx="5" presStyleCnt="7"/>
      <dgm:spPr/>
    </dgm:pt>
    <dgm:pt modelId="{1C7ACD0D-028B-4525-82D8-DA352CC53658}" type="pres">
      <dgm:prSet presAssocID="{89056E1B-54D9-4D97-8F47-B3E61C4C09CA}" presName="node" presStyleLbl="node1" presStyleIdx="6" presStyleCnt="8">
        <dgm:presLayoutVars>
          <dgm:bulletEnabled val="1"/>
        </dgm:presLayoutVars>
      </dgm:prSet>
      <dgm:spPr/>
    </dgm:pt>
    <dgm:pt modelId="{589F2AA6-19F8-4D26-B30E-032D9C08BDA7}" type="pres">
      <dgm:prSet presAssocID="{B7794354-3391-4ECF-B6B5-DFF84F6A9A13}" presName="sibTrans" presStyleLbl="sibTrans1D1" presStyleIdx="6" presStyleCnt="7"/>
      <dgm:spPr/>
    </dgm:pt>
    <dgm:pt modelId="{01FE5EE0-88FB-4EA1-9DC9-4F283967DE47}" type="pres">
      <dgm:prSet presAssocID="{B7794354-3391-4ECF-B6B5-DFF84F6A9A13}" presName="connectorText" presStyleLbl="sibTrans1D1" presStyleIdx="6" presStyleCnt="7"/>
      <dgm:spPr/>
    </dgm:pt>
    <dgm:pt modelId="{0E8BDFF7-C20A-402F-92CD-A8CF6BA29F51}" type="pres">
      <dgm:prSet presAssocID="{5CEEE065-C2D5-461A-AAC4-31126B51EE34}" presName="node" presStyleLbl="node1" presStyleIdx="7" presStyleCnt="8">
        <dgm:presLayoutVars>
          <dgm:bulletEnabled val="1"/>
        </dgm:presLayoutVars>
      </dgm:prSet>
      <dgm:spPr/>
    </dgm:pt>
  </dgm:ptLst>
  <dgm:cxnLst>
    <dgm:cxn modelId="{12128400-0490-408A-A5E6-8E19281C23A1}" type="presOf" srcId="{57C15A8C-A993-470B-A894-4AA5C7F9F4B9}" destId="{6FE34F75-3CB8-4D1F-8EF7-6FCB56EB0481}" srcOrd="0" destOrd="0" presId="urn:microsoft.com/office/officeart/2005/8/layout/bProcess3"/>
    <dgm:cxn modelId="{66B3BD06-29CF-47DF-B2A7-01621D47BC32}" type="presOf" srcId="{5CEEE065-C2D5-461A-AAC4-31126B51EE34}" destId="{0E8BDFF7-C20A-402F-92CD-A8CF6BA29F51}" srcOrd="0" destOrd="0" presId="urn:microsoft.com/office/officeart/2005/8/layout/bProcess3"/>
    <dgm:cxn modelId="{28B2321A-72B9-463D-ABCF-B8C9ADEA30F8}" type="presOf" srcId="{B5836728-AC81-4D57-AF7C-E39F9DAF9CFB}" destId="{16DD20E1-7762-4A58-A741-C34C07AEC461}" srcOrd="0" destOrd="0" presId="urn:microsoft.com/office/officeart/2005/8/layout/bProcess3"/>
    <dgm:cxn modelId="{2B22111C-39B1-47AD-8D2B-2D49144C8D27}" type="presOf" srcId="{82C0C8D3-4515-4ABB-8F02-E8729ECAF045}" destId="{A804B1D7-9D0B-440E-9A6C-7EFBD89267D7}" srcOrd="0" destOrd="0" presId="urn:microsoft.com/office/officeart/2005/8/layout/bProcess3"/>
    <dgm:cxn modelId="{DA298C1E-B71B-443C-BA51-BBB61F5B2840}" type="presOf" srcId="{D7A1AA97-C41F-49F7-BA02-31B11ECEFAC2}" destId="{573315C2-CF0F-4EBA-BCF6-9F7D3CBDAF00}" srcOrd="1" destOrd="0" presId="urn:microsoft.com/office/officeart/2005/8/layout/bProcess3"/>
    <dgm:cxn modelId="{599EB93E-9575-4AD8-A194-113BBA5FE94C}" type="presOf" srcId="{FD4E9736-3004-4471-8C5E-411E42FD9FCD}" destId="{F5DFC3DA-A6B9-44CA-9C4B-C954CFD77C4E}" srcOrd="1" destOrd="0" presId="urn:microsoft.com/office/officeart/2005/8/layout/bProcess3"/>
    <dgm:cxn modelId="{08564B40-F91F-4EDD-BAC9-93D48176F743}" type="presOf" srcId="{1D3F0506-BE73-40A7-9487-5EB506CE4E2D}" destId="{32A310F8-0FFD-4D4B-8F21-11E5192D5278}" srcOrd="0" destOrd="0" presId="urn:microsoft.com/office/officeart/2005/8/layout/bProcess3"/>
    <dgm:cxn modelId="{F473665F-96A2-4C94-8562-602E32ACEC98}" srcId="{A23A1067-D9D9-42F3-A774-65D218EFB8E7}" destId="{5CEEE065-C2D5-461A-AAC4-31126B51EE34}" srcOrd="7" destOrd="0" parTransId="{D2B07FA0-6776-4AC5-B703-83F8A4657526}" sibTransId="{263A3EE7-9BEF-48ED-875A-08700EED69AE}"/>
    <dgm:cxn modelId="{B856C341-3752-4527-BF18-9BF3170D3A2E}" srcId="{A23A1067-D9D9-42F3-A774-65D218EFB8E7}" destId="{4383E030-9764-4F0F-9570-F4F371550DDB}" srcOrd="3" destOrd="0" parTransId="{73E4ACA3-4F8A-4845-BCAA-FD4F80892D49}" sibTransId="{860351BC-563B-4688-BFA1-0A18A1A5A1DE}"/>
    <dgm:cxn modelId="{13192062-43EA-4E25-97FD-569774FD3CB0}" type="presOf" srcId="{0FEB56CE-F369-4052-B5C3-DC5444B38C08}" destId="{FD8700BC-7CA4-4713-A297-0050F97382D9}" srcOrd="0" destOrd="0" presId="urn:microsoft.com/office/officeart/2005/8/layout/bProcess3"/>
    <dgm:cxn modelId="{6465B842-575A-4FC9-874B-D291218C5A07}" srcId="{A23A1067-D9D9-42F3-A774-65D218EFB8E7}" destId="{A78D8C5E-8705-4767-9082-29762B2C68F2}" srcOrd="2" destOrd="0" parTransId="{1EF48FFE-F679-41F7-A5E3-596DAE9D9954}" sibTransId="{57C15A8C-A993-470B-A894-4AA5C7F9F4B9}"/>
    <dgm:cxn modelId="{1CD01D6B-671B-4E9F-9D60-2798EFB3B707}" srcId="{A23A1067-D9D9-42F3-A774-65D218EFB8E7}" destId="{B5836728-AC81-4D57-AF7C-E39F9DAF9CFB}" srcOrd="0" destOrd="0" parTransId="{14689DDB-ACB9-462E-9178-85B9A0E50018}" sibTransId="{36F07E3C-755B-418B-9026-D6D5333F1EDC}"/>
    <dgm:cxn modelId="{040F474E-4600-402C-AFD5-B5D6BFBF035F}" srcId="{A23A1067-D9D9-42F3-A774-65D218EFB8E7}" destId="{89056E1B-54D9-4D97-8F47-B3E61C4C09CA}" srcOrd="6" destOrd="0" parTransId="{7902B6D5-15C6-4739-B8BF-582EBD960043}" sibTransId="{B7794354-3391-4ECF-B6B5-DFF84F6A9A13}"/>
    <dgm:cxn modelId="{7B1DB36E-4183-444A-BE6F-80A013C7C8DD}" type="presOf" srcId="{89056E1B-54D9-4D97-8F47-B3E61C4C09CA}" destId="{1C7ACD0D-028B-4525-82D8-DA352CC53658}" srcOrd="0" destOrd="0" presId="urn:microsoft.com/office/officeart/2005/8/layout/bProcess3"/>
    <dgm:cxn modelId="{39BEE16F-58DF-454A-BFE5-F9C26BEBFEB9}" type="presOf" srcId="{FD4E9736-3004-4471-8C5E-411E42FD9FCD}" destId="{39CCE6CC-67C7-4DF8-B8BA-3C16731BAC3B}" srcOrd="0" destOrd="0" presId="urn:microsoft.com/office/officeart/2005/8/layout/bProcess3"/>
    <dgm:cxn modelId="{9A7B3653-207D-48B2-AF3E-60D105957151}" type="presOf" srcId="{0FEB56CE-F369-4052-B5C3-DC5444B38C08}" destId="{0D8C3070-B818-48CA-AFCA-9C1CBEBF7F41}" srcOrd="1" destOrd="0" presId="urn:microsoft.com/office/officeart/2005/8/layout/bProcess3"/>
    <dgm:cxn modelId="{45D9B456-B580-43C2-ACEA-61E44FA9FA5E}" type="presOf" srcId="{4383E030-9764-4F0F-9570-F4F371550DDB}" destId="{DC9F6021-2DE2-46E3-898E-26F0136D178B}" srcOrd="0" destOrd="0" presId="urn:microsoft.com/office/officeart/2005/8/layout/bProcess3"/>
    <dgm:cxn modelId="{FA109377-7C5A-4C1F-BB4A-7D8909F8279D}" srcId="{A23A1067-D9D9-42F3-A774-65D218EFB8E7}" destId="{1C561AF1-2DF2-4C3C-9AE8-8768DCF7086D}" srcOrd="1" destOrd="0" parTransId="{1976A376-51C8-4E53-B27E-5FB6DC125C75}" sibTransId="{D7A1AA97-C41F-49F7-BA02-31B11ECEFAC2}"/>
    <dgm:cxn modelId="{42ACD47F-B5CC-424B-8FEC-FF7A7FE0061F}" type="presOf" srcId="{36F07E3C-755B-418B-9026-D6D5333F1EDC}" destId="{1E4ED7F3-7D45-4034-BBA6-F16DC5AFE959}" srcOrd="1" destOrd="0" presId="urn:microsoft.com/office/officeart/2005/8/layout/bProcess3"/>
    <dgm:cxn modelId="{CE28CB94-D58B-46B3-9E17-4F706B34B567}" type="presOf" srcId="{B7794354-3391-4ECF-B6B5-DFF84F6A9A13}" destId="{01FE5EE0-88FB-4EA1-9DC9-4F283967DE47}" srcOrd="1" destOrd="0" presId="urn:microsoft.com/office/officeart/2005/8/layout/bProcess3"/>
    <dgm:cxn modelId="{CCB4E0A1-A723-47DE-BE25-94EE69A78A9F}" type="presOf" srcId="{A78D8C5E-8705-4767-9082-29762B2C68F2}" destId="{51016CA4-E8FB-4536-A399-0328FFD5017E}" srcOrd="0" destOrd="0" presId="urn:microsoft.com/office/officeart/2005/8/layout/bProcess3"/>
    <dgm:cxn modelId="{777C6DA4-7281-4A6D-8026-92E0689921D6}" srcId="{A23A1067-D9D9-42F3-A774-65D218EFB8E7}" destId="{1D3F0506-BE73-40A7-9487-5EB506CE4E2D}" srcOrd="5" destOrd="0" parTransId="{A45ABC10-1ADB-4DE9-8BA1-3107AF11A674}" sibTransId="{0FEB56CE-F369-4052-B5C3-DC5444B38C08}"/>
    <dgm:cxn modelId="{51D5DFBC-68D5-4AF1-86FF-246CD5A308D3}" type="presOf" srcId="{36F07E3C-755B-418B-9026-D6D5333F1EDC}" destId="{DD5F2B84-1030-4376-9D51-1ED5D34773D7}" srcOrd="0" destOrd="0" presId="urn:microsoft.com/office/officeart/2005/8/layout/bProcess3"/>
    <dgm:cxn modelId="{1E2D0AD3-4B5C-4353-97B2-FBF6A3F51B2E}" srcId="{A23A1067-D9D9-42F3-A774-65D218EFB8E7}" destId="{82C0C8D3-4515-4ABB-8F02-E8729ECAF045}" srcOrd="4" destOrd="0" parTransId="{BF525554-BDF3-4D4F-8ECD-8FBDF5320855}" sibTransId="{FD4E9736-3004-4471-8C5E-411E42FD9FCD}"/>
    <dgm:cxn modelId="{7BF7DCD5-2A26-49F5-AEEE-067958EC5F81}" type="presOf" srcId="{1C561AF1-2DF2-4C3C-9AE8-8768DCF7086D}" destId="{34D7BA08-F5C3-4083-BD46-1B6E4FE21AA4}" srcOrd="0" destOrd="0" presId="urn:microsoft.com/office/officeart/2005/8/layout/bProcess3"/>
    <dgm:cxn modelId="{9DB98BDA-E253-4C12-A24E-C218E0A42E60}" type="presOf" srcId="{57C15A8C-A993-470B-A894-4AA5C7F9F4B9}" destId="{231B2190-D269-43DE-9642-A31AC171FB5A}" srcOrd="1" destOrd="0" presId="urn:microsoft.com/office/officeart/2005/8/layout/bProcess3"/>
    <dgm:cxn modelId="{E2A119DD-9C71-4D21-9624-DD49DDF4A18F}" type="presOf" srcId="{860351BC-563B-4688-BFA1-0A18A1A5A1DE}" destId="{0F1C71C4-8199-4BA7-9A59-6B8B063BD55B}" srcOrd="1" destOrd="0" presId="urn:microsoft.com/office/officeart/2005/8/layout/bProcess3"/>
    <dgm:cxn modelId="{A78F51DD-1384-4572-9868-A7C2383D355C}" type="presOf" srcId="{D7A1AA97-C41F-49F7-BA02-31B11ECEFAC2}" destId="{0E2D4B7C-A2B0-4D02-A02F-4865DBA5D5D9}" srcOrd="0" destOrd="0" presId="urn:microsoft.com/office/officeart/2005/8/layout/bProcess3"/>
    <dgm:cxn modelId="{79E86FE3-35FA-435D-AC51-AB44343453A9}" type="presOf" srcId="{B7794354-3391-4ECF-B6B5-DFF84F6A9A13}" destId="{589F2AA6-19F8-4D26-B30E-032D9C08BDA7}" srcOrd="0" destOrd="0" presId="urn:microsoft.com/office/officeart/2005/8/layout/bProcess3"/>
    <dgm:cxn modelId="{07808BF3-2B36-45B2-842A-CA1F86141B68}" type="presOf" srcId="{A23A1067-D9D9-42F3-A774-65D218EFB8E7}" destId="{F9D9CB4F-4122-45AF-AA01-6900C395DCD7}" srcOrd="0" destOrd="0" presId="urn:microsoft.com/office/officeart/2005/8/layout/bProcess3"/>
    <dgm:cxn modelId="{FEBEA0F9-7BF2-4476-9914-A76E5B2E5CE1}" type="presOf" srcId="{860351BC-563B-4688-BFA1-0A18A1A5A1DE}" destId="{974F8D69-AB83-40E7-99D1-5686EDC2D953}" srcOrd="0" destOrd="0" presId="urn:microsoft.com/office/officeart/2005/8/layout/bProcess3"/>
    <dgm:cxn modelId="{64E2D40C-E4FE-49F3-B24F-AAB0F03FE405}" type="presParOf" srcId="{F9D9CB4F-4122-45AF-AA01-6900C395DCD7}" destId="{16DD20E1-7762-4A58-A741-C34C07AEC461}" srcOrd="0" destOrd="0" presId="urn:microsoft.com/office/officeart/2005/8/layout/bProcess3"/>
    <dgm:cxn modelId="{21533EB5-267F-4D10-B71B-59204070B9AA}" type="presParOf" srcId="{F9D9CB4F-4122-45AF-AA01-6900C395DCD7}" destId="{DD5F2B84-1030-4376-9D51-1ED5D34773D7}" srcOrd="1" destOrd="0" presId="urn:microsoft.com/office/officeart/2005/8/layout/bProcess3"/>
    <dgm:cxn modelId="{ABBCDDFD-7197-4A39-858D-2AEEC7FF7F28}" type="presParOf" srcId="{DD5F2B84-1030-4376-9D51-1ED5D34773D7}" destId="{1E4ED7F3-7D45-4034-BBA6-F16DC5AFE959}" srcOrd="0" destOrd="0" presId="urn:microsoft.com/office/officeart/2005/8/layout/bProcess3"/>
    <dgm:cxn modelId="{99A0E2EE-45A9-411B-9584-49C3508E598D}" type="presParOf" srcId="{F9D9CB4F-4122-45AF-AA01-6900C395DCD7}" destId="{34D7BA08-F5C3-4083-BD46-1B6E4FE21AA4}" srcOrd="2" destOrd="0" presId="urn:microsoft.com/office/officeart/2005/8/layout/bProcess3"/>
    <dgm:cxn modelId="{8EAFB9E4-822B-4B89-AC84-A556818DDBE7}" type="presParOf" srcId="{F9D9CB4F-4122-45AF-AA01-6900C395DCD7}" destId="{0E2D4B7C-A2B0-4D02-A02F-4865DBA5D5D9}" srcOrd="3" destOrd="0" presId="urn:microsoft.com/office/officeart/2005/8/layout/bProcess3"/>
    <dgm:cxn modelId="{6E8E2FBA-F77D-4A14-971B-F4AC7DBA02D1}" type="presParOf" srcId="{0E2D4B7C-A2B0-4D02-A02F-4865DBA5D5D9}" destId="{573315C2-CF0F-4EBA-BCF6-9F7D3CBDAF00}" srcOrd="0" destOrd="0" presId="urn:microsoft.com/office/officeart/2005/8/layout/bProcess3"/>
    <dgm:cxn modelId="{DF7D8164-1E31-4C9E-A904-AA9188D1F8F9}" type="presParOf" srcId="{F9D9CB4F-4122-45AF-AA01-6900C395DCD7}" destId="{51016CA4-E8FB-4536-A399-0328FFD5017E}" srcOrd="4" destOrd="0" presId="urn:microsoft.com/office/officeart/2005/8/layout/bProcess3"/>
    <dgm:cxn modelId="{0A472210-5854-48D4-A3B0-8E1B56DE3CB1}" type="presParOf" srcId="{F9D9CB4F-4122-45AF-AA01-6900C395DCD7}" destId="{6FE34F75-3CB8-4D1F-8EF7-6FCB56EB0481}" srcOrd="5" destOrd="0" presId="urn:microsoft.com/office/officeart/2005/8/layout/bProcess3"/>
    <dgm:cxn modelId="{2E82F437-E298-4242-967B-4D01E02BD2A2}" type="presParOf" srcId="{6FE34F75-3CB8-4D1F-8EF7-6FCB56EB0481}" destId="{231B2190-D269-43DE-9642-A31AC171FB5A}" srcOrd="0" destOrd="0" presId="urn:microsoft.com/office/officeart/2005/8/layout/bProcess3"/>
    <dgm:cxn modelId="{4766821D-83E1-4931-A819-EE6487403247}" type="presParOf" srcId="{F9D9CB4F-4122-45AF-AA01-6900C395DCD7}" destId="{DC9F6021-2DE2-46E3-898E-26F0136D178B}" srcOrd="6" destOrd="0" presId="urn:microsoft.com/office/officeart/2005/8/layout/bProcess3"/>
    <dgm:cxn modelId="{4A77C953-20CE-4AD8-9356-3782BD3316E4}" type="presParOf" srcId="{F9D9CB4F-4122-45AF-AA01-6900C395DCD7}" destId="{974F8D69-AB83-40E7-99D1-5686EDC2D953}" srcOrd="7" destOrd="0" presId="urn:microsoft.com/office/officeart/2005/8/layout/bProcess3"/>
    <dgm:cxn modelId="{4A2B4BFD-4377-44FE-8EDB-57C88E35F221}" type="presParOf" srcId="{974F8D69-AB83-40E7-99D1-5686EDC2D953}" destId="{0F1C71C4-8199-4BA7-9A59-6B8B063BD55B}" srcOrd="0" destOrd="0" presId="urn:microsoft.com/office/officeart/2005/8/layout/bProcess3"/>
    <dgm:cxn modelId="{80116627-1248-45FD-BD79-EF4DC6874D99}" type="presParOf" srcId="{F9D9CB4F-4122-45AF-AA01-6900C395DCD7}" destId="{A804B1D7-9D0B-440E-9A6C-7EFBD89267D7}" srcOrd="8" destOrd="0" presId="urn:microsoft.com/office/officeart/2005/8/layout/bProcess3"/>
    <dgm:cxn modelId="{6316C432-E804-47B7-983A-62590904F6E0}" type="presParOf" srcId="{F9D9CB4F-4122-45AF-AA01-6900C395DCD7}" destId="{39CCE6CC-67C7-4DF8-B8BA-3C16731BAC3B}" srcOrd="9" destOrd="0" presId="urn:microsoft.com/office/officeart/2005/8/layout/bProcess3"/>
    <dgm:cxn modelId="{892C0180-F9BD-4141-90AA-AA99B00AE21E}" type="presParOf" srcId="{39CCE6CC-67C7-4DF8-B8BA-3C16731BAC3B}" destId="{F5DFC3DA-A6B9-44CA-9C4B-C954CFD77C4E}" srcOrd="0" destOrd="0" presId="urn:microsoft.com/office/officeart/2005/8/layout/bProcess3"/>
    <dgm:cxn modelId="{08F2AF61-EF16-4876-B4AA-01C9F7571C15}" type="presParOf" srcId="{F9D9CB4F-4122-45AF-AA01-6900C395DCD7}" destId="{32A310F8-0FFD-4D4B-8F21-11E5192D5278}" srcOrd="10" destOrd="0" presId="urn:microsoft.com/office/officeart/2005/8/layout/bProcess3"/>
    <dgm:cxn modelId="{CEDE2184-A070-434A-B02E-03F90FB8519B}" type="presParOf" srcId="{F9D9CB4F-4122-45AF-AA01-6900C395DCD7}" destId="{FD8700BC-7CA4-4713-A297-0050F97382D9}" srcOrd="11" destOrd="0" presId="urn:microsoft.com/office/officeart/2005/8/layout/bProcess3"/>
    <dgm:cxn modelId="{029E0341-8E94-46AB-8B35-3EAB0505CACA}" type="presParOf" srcId="{FD8700BC-7CA4-4713-A297-0050F97382D9}" destId="{0D8C3070-B818-48CA-AFCA-9C1CBEBF7F41}" srcOrd="0" destOrd="0" presId="urn:microsoft.com/office/officeart/2005/8/layout/bProcess3"/>
    <dgm:cxn modelId="{B7D03D41-B33C-4629-B83B-73B4C12D03B2}" type="presParOf" srcId="{F9D9CB4F-4122-45AF-AA01-6900C395DCD7}" destId="{1C7ACD0D-028B-4525-82D8-DA352CC53658}" srcOrd="12" destOrd="0" presId="urn:microsoft.com/office/officeart/2005/8/layout/bProcess3"/>
    <dgm:cxn modelId="{8B05ACBE-32BE-4B94-A7C8-E717433535BC}" type="presParOf" srcId="{F9D9CB4F-4122-45AF-AA01-6900C395DCD7}" destId="{589F2AA6-19F8-4D26-B30E-032D9C08BDA7}" srcOrd="13" destOrd="0" presId="urn:microsoft.com/office/officeart/2005/8/layout/bProcess3"/>
    <dgm:cxn modelId="{A38EF4D0-A6AE-4BD4-8D1A-D74AA547D471}" type="presParOf" srcId="{589F2AA6-19F8-4D26-B30E-032D9C08BDA7}" destId="{01FE5EE0-88FB-4EA1-9DC9-4F283967DE47}" srcOrd="0" destOrd="0" presId="urn:microsoft.com/office/officeart/2005/8/layout/bProcess3"/>
    <dgm:cxn modelId="{599B46CE-0D1C-40C4-A614-8F3A2D32869F}" type="presParOf" srcId="{F9D9CB4F-4122-45AF-AA01-6900C395DCD7}" destId="{0E8BDFF7-C20A-402F-92CD-A8CF6BA29F51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5F2B84-1030-4376-9D51-1ED5D34773D7}">
      <dsp:nvSpPr>
        <dsp:cNvPr id="0" name=""/>
        <dsp:cNvSpPr/>
      </dsp:nvSpPr>
      <dsp:spPr>
        <a:xfrm>
          <a:off x="2339068" y="1490313"/>
          <a:ext cx="50729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7297" y="45720"/>
              </a:lnTo>
            </a:path>
          </a:pathLst>
        </a:custGeom>
        <a:noFill/>
        <a:ln w="9525" cap="flat" cmpd="sng" algn="ctr">
          <a:solidFill>
            <a:schemeClr val="accent1">
              <a:shade val="90000"/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79269" y="1533344"/>
        <a:ext cx="26894" cy="5378"/>
      </dsp:txXfrm>
    </dsp:sp>
    <dsp:sp modelId="{16DD20E1-7762-4A58-A741-C34C07AEC461}">
      <dsp:nvSpPr>
        <dsp:cNvPr id="0" name=""/>
        <dsp:cNvSpPr/>
      </dsp:nvSpPr>
      <dsp:spPr>
        <a:xfrm>
          <a:off x="2183" y="834428"/>
          <a:ext cx="2338685" cy="1403211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Bahan</a:t>
          </a:r>
          <a:r>
            <a:rPr lang="en-US" sz="2900" kern="1200" dirty="0"/>
            <a:t> </a:t>
          </a:r>
          <a:r>
            <a:rPr lang="en-US" sz="2900" kern="1200" dirty="0" err="1"/>
            <a:t>baku</a:t>
          </a:r>
          <a:endParaRPr lang="en-US" sz="2900" kern="1200" dirty="0"/>
        </a:p>
      </dsp:txBody>
      <dsp:txXfrm>
        <a:off x="2183" y="834428"/>
        <a:ext cx="2338685" cy="1403211"/>
      </dsp:txXfrm>
    </dsp:sp>
    <dsp:sp modelId="{0E2D4B7C-A2B0-4D02-A02F-4865DBA5D5D9}">
      <dsp:nvSpPr>
        <dsp:cNvPr id="0" name=""/>
        <dsp:cNvSpPr/>
      </dsp:nvSpPr>
      <dsp:spPr>
        <a:xfrm>
          <a:off x="5215651" y="1490313"/>
          <a:ext cx="50729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7297" y="45720"/>
              </a:lnTo>
            </a:path>
          </a:pathLst>
        </a:custGeom>
        <a:noFill/>
        <a:ln w="9525" cap="flat" cmpd="sng" algn="ctr">
          <a:solidFill>
            <a:schemeClr val="accent1">
              <a:shade val="90000"/>
              <a:hueOff val="51050"/>
              <a:satOff val="-709"/>
              <a:lumOff val="382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455852" y="1533344"/>
        <a:ext cx="26894" cy="5378"/>
      </dsp:txXfrm>
    </dsp:sp>
    <dsp:sp modelId="{34D7BA08-F5C3-4083-BD46-1B6E4FE21AA4}">
      <dsp:nvSpPr>
        <dsp:cNvPr id="0" name=""/>
        <dsp:cNvSpPr/>
      </dsp:nvSpPr>
      <dsp:spPr>
        <a:xfrm>
          <a:off x="2878766" y="834428"/>
          <a:ext cx="2338685" cy="1403211"/>
        </a:xfrm>
        <a:prstGeom prst="rect">
          <a:avLst/>
        </a:prstGeom>
        <a:solidFill>
          <a:schemeClr val="accent1">
            <a:shade val="80000"/>
            <a:hueOff val="43749"/>
            <a:satOff val="-627"/>
            <a:lumOff val="36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Pelayuan</a:t>
          </a:r>
          <a:endParaRPr lang="en-US" sz="2900" kern="1200" dirty="0"/>
        </a:p>
      </dsp:txBody>
      <dsp:txXfrm>
        <a:off x="2878766" y="834428"/>
        <a:ext cx="2338685" cy="1403211"/>
      </dsp:txXfrm>
    </dsp:sp>
    <dsp:sp modelId="{6FE34F75-3CB8-4D1F-8EF7-6FCB56EB0481}">
      <dsp:nvSpPr>
        <dsp:cNvPr id="0" name=""/>
        <dsp:cNvSpPr/>
      </dsp:nvSpPr>
      <dsp:spPr>
        <a:xfrm>
          <a:off x="8092233" y="1490313"/>
          <a:ext cx="50729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7297" y="45720"/>
              </a:lnTo>
            </a:path>
          </a:pathLst>
        </a:custGeom>
        <a:noFill/>
        <a:ln w="9525" cap="flat" cmpd="sng" algn="ctr">
          <a:solidFill>
            <a:schemeClr val="accent1">
              <a:shade val="90000"/>
              <a:hueOff val="102101"/>
              <a:satOff val="-1418"/>
              <a:lumOff val="7651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332435" y="1533344"/>
        <a:ext cx="26894" cy="5378"/>
      </dsp:txXfrm>
    </dsp:sp>
    <dsp:sp modelId="{51016CA4-E8FB-4536-A399-0328FFD5017E}">
      <dsp:nvSpPr>
        <dsp:cNvPr id="0" name=""/>
        <dsp:cNvSpPr/>
      </dsp:nvSpPr>
      <dsp:spPr>
        <a:xfrm>
          <a:off x="5755348" y="834428"/>
          <a:ext cx="2338685" cy="1403211"/>
        </a:xfrm>
        <a:prstGeom prst="rect">
          <a:avLst/>
        </a:prstGeom>
        <a:solidFill>
          <a:schemeClr val="accent1">
            <a:shade val="80000"/>
            <a:hueOff val="87499"/>
            <a:satOff val="-1255"/>
            <a:lumOff val="73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Ayakan</a:t>
          </a:r>
          <a:r>
            <a:rPr lang="en-US" sz="2900" kern="1200" dirty="0"/>
            <a:t> </a:t>
          </a:r>
          <a:r>
            <a:rPr lang="en-US" sz="2900" kern="1200" dirty="0" err="1"/>
            <a:t>pucuk</a:t>
          </a:r>
          <a:endParaRPr lang="en-US" sz="2900" kern="1200" dirty="0"/>
        </a:p>
      </dsp:txBody>
      <dsp:txXfrm>
        <a:off x="5755348" y="834428"/>
        <a:ext cx="2338685" cy="1403211"/>
      </dsp:txXfrm>
    </dsp:sp>
    <dsp:sp modelId="{974F8D69-AB83-40E7-99D1-5686EDC2D953}">
      <dsp:nvSpPr>
        <dsp:cNvPr id="0" name=""/>
        <dsp:cNvSpPr/>
      </dsp:nvSpPr>
      <dsp:spPr>
        <a:xfrm>
          <a:off x="1171525" y="2235839"/>
          <a:ext cx="8629748" cy="507297"/>
        </a:xfrm>
        <a:custGeom>
          <a:avLst/>
          <a:gdLst/>
          <a:ahLst/>
          <a:cxnLst/>
          <a:rect l="0" t="0" r="0" b="0"/>
          <a:pathLst>
            <a:path>
              <a:moveTo>
                <a:pt x="8629748" y="0"/>
              </a:moveTo>
              <a:lnTo>
                <a:pt x="8629748" y="270748"/>
              </a:lnTo>
              <a:lnTo>
                <a:pt x="0" y="270748"/>
              </a:lnTo>
              <a:lnTo>
                <a:pt x="0" y="507297"/>
              </a:lnTo>
            </a:path>
          </a:pathLst>
        </a:custGeom>
        <a:noFill/>
        <a:ln w="9525" cap="flat" cmpd="sng" algn="ctr">
          <a:solidFill>
            <a:schemeClr val="accent1">
              <a:shade val="90000"/>
              <a:hueOff val="153151"/>
              <a:satOff val="-2127"/>
              <a:lumOff val="1147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70237" y="2486798"/>
        <a:ext cx="432324" cy="5378"/>
      </dsp:txXfrm>
    </dsp:sp>
    <dsp:sp modelId="{DC9F6021-2DE2-46E3-898E-26F0136D178B}">
      <dsp:nvSpPr>
        <dsp:cNvPr id="0" name=""/>
        <dsp:cNvSpPr/>
      </dsp:nvSpPr>
      <dsp:spPr>
        <a:xfrm>
          <a:off x="8631931" y="834428"/>
          <a:ext cx="2338685" cy="1403211"/>
        </a:xfrm>
        <a:prstGeom prst="rect">
          <a:avLst/>
        </a:prstGeom>
        <a:solidFill>
          <a:schemeClr val="accent1">
            <a:shade val="80000"/>
            <a:hueOff val="131248"/>
            <a:satOff val="-1882"/>
            <a:lumOff val="109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Gilingan</a:t>
          </a:r>
          <a:r>
            <a:rPr lang="en-US" sz="2900" kern="1200" dirty="0"/>
            <a:t> </a:t>
          </a:r>
          <a:r>
            <a:rPr lang="en-US" sz="2900" kern="1200" dirty="0" err="1"/>
            <a:t>persiapan</a:t>
          </a:r>
          <a:endParaRPr lang="en-US" sz="2900" kern="1200" dirty="0"/>
        </a:p>
      </dsp:txBody>
      <dsp:txXfrm>
        <a:off x="8631931" y="834428"/>
        <a:ext cx="2338685" cy="1403211"/>
      </dsp:txXfrm>
    </dsp:sp>
    <dsp:sp modelId="{39CCE6CC-67C7-4DF8-B8BA-3C16731BAC3B}">
      <dsp:nvSpPr>
        <dsp:cNvPr id="0" name=""/>
        <dsp:cNvSpPr/>
      </dsp:nvSpPr>
      <dsp:spPr>
        <a:xfrm>
          <a:off x="2339068" y="3431422"/>
          <a:ext cx="50729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7297" y="45720"/>
              </a:lnTo>
            </a:path>
          </a:pathLst>
        </a:custGeom>
        <a:noFill/>
        <a:ln w="9525" cap="flat" cmpd="sng" algn="ctr">
          <a:solidFill>
            <a:schemeClr val="accent1">
              <a:shade val="90000"/>
              <a:hueOff val="204201"/>
              <a:satOff val="-2837"/>
              <a:lumOff val="1530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79269" y="3474452"/>
        <a:ext cx="26894" cy="5378"/>
      </dsp:txXfrm>
    </dsp:sp>
    <dsp:sp modelId="{A804B1D7-9D0B-440E-9A6C-7EFBD89267D7}">
      <dsp:nvSpPr>
        <dsp:cNvPr id="0" name=""/>
        <dsp:cNvSpPr/>
      </dsp:nvSpPr>
      <dsp:spPr>
        <a:xfrm>
          <a:off x="2183" y="2775536"/>
          <a:ext cx="2338685" cy="1403211"/>
        </a:xfrm>
        <a:prstGeom prst="rect">
          <a:avLst/>
        </a:prstGeom>
        <a:solidFill>
          <a:schemeClr val="accent1">
            <a:shade val="80000"/>
            <a:hueOff val="174998"/>
            <a:satOff val="-2510"/>
            <a:lumOff val="146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Gilingan</a:t>
          </a:r>
          <a:r>
            <a:rPr lang="en-US" sz="2900" kern="1200" dirty="0"/>
            <a:t> CTC</a:t>
          </a:r>
        </a:p>
      </dsp:txBody>
      <dsp:txXfrm>
        <a:off x="2183" y="2775536"/>
        <a:ext cx="2338685" cy="1403211"/>
      </dsp:txXfrm>
    </dsp:sp>
    <dsp:sp modelId="{FD8700BC-7CA4-4713-A297-0050F97382D9}">
      <dsp:nvSpPr>
        <dsp:cNvPr id="0" name=""/>
        <dsp:cNvSpPr/>
      </dsp:nvSpPr>
      <dsp:spPr>
        <a:xfrm>
          <a:off x="5215651" y="3431422"/>
          <a:ext cx="50729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7297" y="45720"/>
              </a:lnTo>
            </a:path>
          </a:pathLst>
        </a:custGeom>
        <a:noFill/>
        <a:ln w="9525" cap="flat" cmpd="sng" algn="ctr">
          <a:solidFill>
            <a:schemeClr val="accent1">
              <a:shade val="90000"/>
              <a:hueOff val="255251"/>
              <a:satOff val="-3546"/>
              <a:lumOff val="1912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455852" y="3474452"/>
        <a:ext cx="26894" cy="5378"/>
      </dsp:txXfrm>
    </dsp:sp>
    <dsp:sp modelId="{32A310F8-0FFD-4D4B-8F21-11E5192D5278}">
      <dsp:nvSpPr>
        <dsp:cNvPr id="0" name=""/>
        <dsp:cNvSpPr/>
      </dsp:nvSpPr>
      <dsp:spPr>
        <a:xfrm>
          <a:off x="2878766" y="2775536"/>
          <a:ext cx="2338685" cy="1403211"/>
        </a:xfrm>
        <a:prstGeom prst="rect">
          <a:avLst/>
        </a:prstGeom>
        <a:solidFill>
          <a:schemeClr val="accent1">
            <a:shade val="80000"/>
            <a:hueOff val="218747"/>
            <a:satOff val="-3137"/>
            <a:lumOff val="1829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Fermentasi</a:t>
          </a:r>
          <a:endParaRPr lang="en-US" sz="2900" kern="1200" dirty="0"/>
        </a:p>
      </dsp:txBody>
      <dsp:txXfrm>
        <a:off x="2878766" y="2775536"/>
        <a:ext cx="2338685" cy="1403211"/>
      </dsp:txXfrm>
    </dsp:sp>
    <dsp:sp modelId="{589F2AA6-19F8-4D26-B30E-032D9C08BDA7}">
      <dsp:nvSpPr>
        <dsp:cNvPr id="0" name=""/>
        <dsp:cNvSpPr/>
      </dsp:nvSpPr>
      <dsp:spPr>
        <a:xfrm>
          <a:off x="8092233" y="3431422"/>
          <a:ext cx="50729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7297" y="45720"/>
              </a:lnTo>
            </a:path>
          </a:pathLst>
        </a:custGeom>
        <a:noFill/>
        <a:ln w="9525" cap="flat" cmpd="sng" algn="ctr">
          <a:solidFill>
            <a:schemeClr val="accent1">
              <a:shade val="90000"/>
              <a:hueOff val="306302"/>
              <a:satOff val="-4255"/>
              <a:lumOff val="22954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332435" y="3474452"/>
        <a:ext cx="26894" cy="5378"/>
      </dsp:txXfrm>
    </dsp:sp>
    <dsp:sp modelId="{1C7ACD0D-028B-4525-82D8-DA352CC53658}">
      <dsp:nvSpPr>
        <dsp:cNvPr id="0" name=""/>
        <dsp:cNvSpPr/>
      </dsp:nvSpPr>
      <dsp:spPr>
        <a:xfrm>
          <a:off x="5755348" y="2775536"/>
          <a:ext cx="2338685" cy="1403211"/>
        </a:xfrm>
        <a:prstGeom prst="rect">
          <a:avLst/>
        </a:prstGeom>
        <a:solidFill>
          <a:schemeClr val="accent1">
            <a:shade val="80000"/>
            <a:hueOff val="262496"/>
            <a:satOff val="-3765"/>
            <a:lumOff val="219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Pengeringan</a:t>
          </a:r>
          <a:endParaRPr lang="en-US" sz="2900" kern="1200" dirty="0"/>
        </a:p>
      </dsp:txBody>
      <dsp:txXfrm>
        <a:off x="5755348" y="2775536"/>
        <a:ext cx="2338685" cy="1403211"/>
      </dsp:txXfrm>
    </dsp:sp>
    <dsp:sp modelId="{0E8BDFF7-C20A-402F-92CD-A8CF6BA29F51}">
      <dsp:nvSpPr>
        <dsp:cNvPr id="0" name=""/>
        <dsp:cNvSpPr/>
      </dsp:nvSpPr>
      <dsp:spPr>
        <a:xfrm>
          <a:off x="8631931" y="2775536"/>
          <a:ext cx="2338685" cy="1403211"/>
        </a:xfrm>
        <a:prstGeom prst="rect">
          <a:avLst/>
        </a:prstGeom>
        <a:solidFill>
          <a:schemeClr val="accent1">
            <a:shade val="80000"/>
            <a:hueOff val="306246"/>
            <a:satOff val="-4392"/>
            <a:lumOff val="256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Sortasi</a:t>
          </a:r>
          <a:endParaRPr lang="en-US" sz="2900" kern="1200" dirty="0"/>
        </a:p>
      </dsp:txBody>
      <dsp:txXfrm>
        <a:off x="8631931" y="2775536"/>
        <a:ext cx="2338685" cy="14032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0278B1-5AA8-4A6F-A3FA-C793EC78747F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9A641-07C2-4A9B-A0EB-9ABA3C9B8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9A641-07C2-4A9B-A0EB-9ABA3C9B879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4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34 </a:t>
            </a:r>
            <a:r>
              <a:rPr lang="en-US" dirty="0" err="1"/>
              <a:t>kebun</a:t>
            </a:r>
            <a:r>
              <a:rPr lang="en-US" dirty="0"/>
              <a:t> yang </a:t>
            </a:r>
            <a:r>
              <a:rPr lang="en-US" dirty="0" err="1"/>
              <a:t>tersebar</a:t>
            </a:r>
            <a:r>
              <a:rPr lang="en-US" dirty="0"/>
              <a:t> di </a:t>
            </a:r>
            <a:r>
              <a:rPr lang="en-US" dirty="0" err="1"/>
              <a:t>Provinsi</a:t>
            </a:r>
            <a:r>
              <a:rPr lang="en-US" dirty="0"/>
              <a:t> </a:t>
            </a:r>
            <a:r>
              <a:rPr lang="en-US" dirty="0" err="1"/>
              <a:t>Jawa</a:t>
            </a:r>
            <a:r>
              <a:rPr lang="en-US" dirty="0"/>
              <a:t> Timur,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kantor</a:t>
            </a:r>
            <a:r>
              <a:rPr lang="en-US" dirty="0"/>
              <a:t> wilayah yang </a:t>
            </a:r>
            <a:r>
              <a:rPr lang="en-US" dirty="0" err="1"/>
              <a:t>berada</a:t>
            </a:r>
            <a:r>
              <a:rPr lang="en-US" dirty="0"/>
              <a:t> di </a:t>
            </a:r>
            <a:r>
              <a:rPr lang="en-US" dirty="0" err="1"/>
              <a:t>Jember</a:t>
            </a:r>
            <a:r>
              <a:rPr lang="en-US" dirty="0"/>
              <a:t> dan Malang,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kantor</a:t>
            </a:r>
            <a:r>
              <a:rPr lang="en-US" dirty="0"/>
              <a:t> </a:t>
            </a:r>
            <a:r>
              <a:rPr lang="en-US" dirty="0" err="1"/>
              <a:t>perwakilan</a:t>
            </a:r>
            <a:r>
              <a:rPr lang="en-US" dirty="0"/>
              <a:t> di Jakarta dan lima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perusahaan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9A641-07C2-4A9B-A0EB-9ABA3C9B879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36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Franklin Gothic Book" panose="020B0503020102020204" pitchFamily="34" charset="0"/>
              </a:rPr>
              <a:t>. </a:t>
            </a:r>
            <a:r>
              <a:rPr lang="en-US" dirty="0" err="1">
                <a:latin typeface="Franklin Gothic Book" panose="020B0503020102020204" pitchFamily="34" charset="0"/>
              </a:rPr>
              <a:t>namun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hal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ini</a:t>
            </a:r>
            <a:r>
              <a:rPr lang="en-US" dirty="0">
                <a:latin typeface="Franklin Gothic Book" panose="020B0503020102020204" pitchFamily="34" charset="0"/>
              </a:rPr>
              <a:t>  </a:t>
            </a:r>
            <a:r>
              <a:rPr lang="en-US" dirty="0" err="1">
                <a:latin typeface="Franklin Gothic Book" panose="020B0503020102020204" pitchFamily="34" charset="0"/>
              </a:rPr>
              <a:t>kurang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mendapat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perhatian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dari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pekerja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akibat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tidak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adanya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sistem</a:t>
            </a:r>
            <a:r>
              <a:rPr lang="en-US" dirty="0">
                <a:latin typeface="Franklin Gothic Book" panose="020B0503020102020204" pitchFamily="34" charset="0"/>
              </a:rPr>
              <a:t> reward and </a:t>
            </a:r>
            <a:r>
              <a:rPr lang="en-US" dirty="0" err="1">
                <a:latin typeface="Franklin Gothic Book" panose="020B0503020102020204" pitchFamily="34" charset="0"/>
              </a:rPr>
              <a:t>punisment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terhadap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pekerja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tidak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memakai</a:t>
            </a:r>
            <a:r>
              <a:rPr lang="en-US" dirty="0">
                <a:latin typeface="Franklin Gothic Book" panose="020B0503020102020204" pitchFamily="34" charset="0"/>
              </a:rPr>
              <a:t> APD</a:t>
            </a:r>
            <a:endParaRPr lang="id-ID" dirty="0">
              <a:latin typeface="Franklin Gothic Book" panose="020B05030201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9A641-07C2-4A9B-A0EB-9ABA3C9B879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74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9A641-07C2-4A9B-A0EB-9ABA3C9B879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77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4427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0128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02958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187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287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421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1844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2996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8975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2912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79439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6B6CC-0673-4C11-AFC4-7A711A399EF0}" type="datetimeFigureOut">
              <a:rPr lang="id-ID" smtClean="0"/>
              <a:t>08/07/2020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B3DBA-8272-4AE8-A63E-71D0910C523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61638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AED7212-024D-490A-BE8D-6B590E9F76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9000"/>
                    </a14:imgEffect>
                    <a14:imgEffect>
                      <a14:brightnessContrast bright="14000" contrast="-10000"/>
                    </a14:imgEffect>
                  </a14:imgLayer>
                </a14:imgProps>
              </a:ext>
            </a:extLst>
          </a:blip>
          <a:srcRect r="15178" b="23928"/>
          <a:stretch/>
        </p:blipFill>
        <p:spPr>
          <a:xfrm>
            <a:off x="-3853" y="11259"/>
            <a:ext cx="12188147" cy="695605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1B87A7F-9CC1-45C3-ABB7-FF1A67597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53" y="5488665"/>
            <a:ext cx="12188146" cy="1368151"/>
          </a:xfr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-US" sz="3200" i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Factory Visit</a:t>
            </a: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Pelatihan</a:t>
            </a: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HIPERKES-KK UMM</a:t>
            </a:r>
            <a:b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PT Perkebunan Nusantara XII</a:t>
            </a:r>
            <a:endParaRPr lang="en-US" sz="5400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Demi" panose="020B07030201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4F86607-F28E-4386-A780-9ED4F40365F1}"/>
              </a:ext>
            </a:extLst>
          </p:cNvPr>
          <p:cNvSpPr txBox="1">
            <a:spLocks/>
          </p:cNvSpPr>
          <p:nvPr/>
        </p:nvSpPr>
        <p:spPr>
          <a:xfrm>
            <a:off x="119336" y="468503"/>
            <a:ext cx="7960793" cy="184171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3200" b="1" dirty="0">
                <a:solidFill>
                  <a:schemeClr val="bg2"/>
                </a:solidFill>
                <a:latin typeface="Algerian" panose="04020705040A02060702" pitchFamily="82" charset="0"/>
              </a:rPr>
              <a:t>PELATIHAN HIPERKES BAGI DOKTER PERUSAHAAN</a:t>
            </a:r>
            <a:br>
              <a:rPr lang="en-ID" sz="3200" b="1" dirty="0">
                <a:solidFill>
                  <a:schemeClr val="bg2"/>
                </a:solidFill>
                <a:latin typeface="Algerian" panose="04020705040A02060702" pitchFamily="82" charset="0"/>
              </a:rPr>
            </a:br>
            <a:r>
              <a:rPr lang="en-ID" sz="3200" b="1" dirty="0">
                <a:solidFill>
                  <a:schemeClr val="bg2"/>
                </a:solidFill>
                <a:latin typeface="Algerian" panose="04020705040A02060702" pitchFamily="82" charset="0"/>
              </a:rPr>
              <a:t>Kesehatan dan </a:t>
            </a:r>
            <a:r>
              <a:rPr lang="en-ID" sz="3200" b="1" dirty="0" err="1">
                <a:solidFill>
                  <a:schemeClr val="bg2"/>
                </a:solidFill>
                <a:latin typeface="Algerian" panose="04020705040A02060702" pitchFamily="82" charset="0"/>
              </a:rPr>
              <a:t>keselamtan</a:t>
            </a:r>
            <a:r>
              <a:rPr lang="en-ID" sz="3200" b="1" dirty="0">
                <a:solidFill>
                  <a:schemeClr val="bg2"/>
                </a:solidFill>
                <a:latin typeface="Algerian" panose="04020705040A02060702" pitchFamily="82" charset="0"/>
              </a:rPr>
              <a:t> </a:t>
            </a:r>
            <a:r>
              <a:rPr lang="en-ID" sz="3200" b="1" dirty="0" err="1">
                <a:solidFill>
                  <a:schemeClr val="bg2"/>
                </a:solidFill>
                <a:latin typeface="Algerian" panose="04020705040A02060702" pitchFamily="82" charset="0"/>
              </a:rPr>
              <a:t>kerja</a:t>
            </a:r>
            <a:r>
              <a:rPr lang="en-ID" sz="3200" b="1" dirty="0">
                <a:solidFill>
                  <a:schemeClr val="bg2"/>
                </a:solidFill>
                <a:latin typeface="Algerian" panose="04020705040A02060702" pitchFamily="82" charset="0"/>
              </a:rPr>
              <a:t> </a:t>
            </a:r>
            <a:endParaRPr lang="id-ID" sz="3200" dirty="0">
              <a:solidFill>
                <a:schemeClr val="bg2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5F765DA-824F-42E1-AE23-4D5DD535D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143917" y="3429000"/>
            <a:ext cx="1225797" cy="12815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Picture 13" descr="Lambang (Logo/Simbol) K3 (Keselamatan dan Kesehatan Kerja) Beserta ...">
            <a:extLst>
              <a:ext uri="{FF2B5EF4-FFF2-40B4-BE49-F238E27FC236}">
                <a16:creationId xmlns:a16="http://schemas.microsoft.com/office/drawing/2014/main" id="{48323E35-3E4E-4B4D-BFCE-30B3CA841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658040" y="3526619"/>
            <a:ext cx="1164248" cy="1164248"/>
          </a:xfrm>
          <a:prstGeom prst="rect">
            <a:avLst/>
          </a:prstGeom>
          <a:noFill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F51346A-EB21-4D43-8622-7970832F5242}"/>
              </a:ext>
            </a:extLst>
          </p:cNvPr>
          <p:cNvSpPr txBox="1"/>
          <p:nvPr/>
        </p:nvSpPr>
        <p:spPr>
          <a:xfrm>
            <a:off x="119336" y="2404896"/>
            <a:ext cx="3040384" cy="3231654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D" sz="1200" b="1" dirty="0" err="1"/>
              <a:t>Disusun</a:t>
            </a:r>
            <a:r>
              <a:rPr lang="en-ID" sz="1200" b="1" dirty="0"/>
              <a:t> </a:t>
            </a:r>
            <a:r>
              <a:rPr lang="en-ID" sz="1200" b="1" dirty="0" err="1"/>
              <a:t>Oleh</a:t>
            </a:r>
            <a:r>
              <a:rPr lang="en-ID" sz="1200" b="1" dirty="0"/>
              <a:t>:</a:t>
            </a:r>
          </a:p>
          <a:p>
            <a:endParaRPr lang="en-ID" sz="1200" dirty="0"/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</a:t>
            </a:r>
            <a:r>
              <a:rPr lang="en-ID" sz="1200" dirty="0" err="1"/>
              <a:t>Rakhmad</a:t>
            </a:r>
            <a:r>
              <a:rPr lang="en-ID" sz="1200" dirty="0"/>
              <a:t> </a:t>
            </a:r>
            <a:r>
              <a:rPr lang="en-ID" sz="1200" dirty="0" err="1"/>
              <a:t>Triharsadi</a:t>
            </a:r>
            <a:endParaRPr lang="en-ID" sz="1200" dirty="0"/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Nur </a:t>
            </a:r>
            <a:r>
              <a:rPr lang="en-ID" sz="1200" dirty="0" err="1"/>
              <a:t>Rohmat</a:t>
            </a:r>
            <a:r>
              <a:rPr lang="en-ID" sz="1200" dirty="0"/>
              <a:t> Maulana S </a:t>
            </a:r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Umar </a:t>
            </a:r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</a:t>
            </a:r>
            <a:r>
              <a:rPr lang="en-ID" sz="1200" dirty="0" err="1"/>
              <a:t>Mochamad</a:t>
            </a:r>
            <a:r>
              <a:rPr lang="en-ID" sz="1200" dirty="0"/>
              <a:t> </a:t>
            </a:r>
            <a:r>
              <a:rPr lang="en-ID" sz="1200" dirty="0" err="1"/>
              <a:t>Bahrudin</a:t>
            </a:r>
            <a:r>
              <a:rPr lang="en-ID" sz="1200" dirty="0"/>
              <a:t> </a:t>
            </a:r>
            <a:r>
              <a:rPr lang="en-ID" sz="1200" dirty="0" err="1"/>
              <a:t>Sp.S</a:t>
            </a:r>
            <a:endParaRPr lang="en-ID" sz="1200" dirty="0"/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</a:t>
            </a:r>
            <a:r>
              <a:rPr lang="en-ID" sz="1200" dirty="0" err="1"/>
              <a:t>Fema</a:t>
            </a:r>
            <a:r>
              <a:rPr lang="en-ID" sz="1200" dirty="0"/>
              <a:t> </a:t>
            </a:r>
            <a:r>
              <a:rPr lang="en-ID" sz="1200" dirty="0" err="1"/>
              <a:t>Riski</a:t>
            </a:r>
            <a:r>
              <a:rPr lang="en-ID" sz="1200" dirty="0"/>
              <a:t> </a:t>
            </a:r>
            <a:r>
              <a:rPr lang="en-ID" sz="1200" dirty="0" err="1"/>
              <a:t>Paramedika</a:t>
            </a:r>
            <a:r>
              <a:rPr lang="en-ID" sz="1200" dirty="0"/>
              <a:t> </a:t>
            </a:r>
            <a:r>
              <a:rPr lang="en-ID" sz="1200" dirty="0" err="1"/>
              <a:t>Hadi</a:t>
            </a:r>
            <a:r>
              <a:rPr lang="en-ID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</a:t>
            </a:r>
            <a:r>
              <a:rPr lang="en-ID" sz="1200" dirty="0" err="1"/>
              <a:t>Irvia</a:t>
            </a:r>
            <a:r>
              <a:rPr lang="en-ID" sz="1200" dirty="0"/>
              <a:t> </a:t>
            </a:r>
            <a:r>
              <a:rPr lang="en-ID" sz="1200" dirty="0" err="1"/>
              <a:t>Widya</a:t>
            </a:r>
            <a:r>
              <a:rPr lang="en-ID" sz="1200" dirty="0"/>
              <a:t> </a:t>
            </a:r>
            <a:r>
              <a:rPr lang="en-ID" sz="1200" dirty="0" err="1"/>
              <a:t>Ramadani</a:t>
            </a:r>
            <a:endParaRPr lang="en-ID" sz="1200" dirty="0"/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Novi </a:t>
            </a:r>
            <a:r>
              <a:rPr lang="en-ID" sz="1200" dirty="0" err="1"/>
              <a:t>Marsela</a:t>
            </a:r>
            <a:r>
              <a:rPr lang="en-ID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</a:t>
            </a:r>
            <a:r>
              <a:rPr lang="en-ID" sz="1200" dirty="0" err="1"/>
              <a:t>Roikhatul</a:t>
            </a:r>
            <a:r>
              <a:rPr lang="en-ID" sz="1200" dirty="0"/>
              <a:t> </a:t>
            </a:r>
            <a:r>
              <a:rPr lang="en-ID" sz="1200" dirty="0" err="1"/>
              <a:t>Khusniyah</a:t>
            </a:r>
            <a:r>
              <a:rPr lang="en-ID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Marisa </a:t>
            </a:r>
            <a:r>
              <a:rPr lang="en-ID" sz="1200" dirty="0" err="1"/>
              <a:t>Fatkiya</a:t>
            </a:r>
            <a:endParaRPr lang="en-ID" sz="1200" dirty="0"/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Novi </a:t>
            </a:r>
            <a:r>
              <a:rPr lang="en-ID" sz="1200" dirty="0" err="1"/>
              <a:t>Puspitasari</a:t>
            </a:r>
            <a:endParaRPr lang="en-ID" sz="1200" dirty="0"/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</a:t>
            </a:r>
            <a:r>
              <a:rPr lang="en-ID" sz="1200" dirty="0" err="1"/>
              <a:t>Muharami</a:t>
            </a:r>
            <a:r>
              <a:rPr lang="en-ID" sz="1200" dirty="0"/>
              <a:t> </a:t>
            </a:r>
            <a:r>
              <a:rPr lang="en-ID" sz="1200" dirty="0" err="1"/>
              <a:t>Rida</a:t>
            </a:r>
            <a:r>
              <a:rPr lang="en-ID" sz="1200" dirty="0"/>
              <a:t> </a:t>
            </a:r>
            <a:r>
              <a:rPr lang="en-ID" sz="1200" dirty="0" err="1"/>
              <a:t>Agus</a:t>
            </a:r>
            <a:endParaRPr lang="en-ID" sz="1200" dirty="0"/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Indah </a:t>
            </a:r>
            <a:r>
              <a:rPr lang="en-ID" sz="1200" dirty="0" err="1"/>
              <a:t>Serinurani</a:t>
            </a:r>
            <a:r>
              <a:rPr lang="en-ID" sz="1200" dirty="0"/>
              <a:t> Effendi</a:t>
            </a:r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</a:t>
            </a:r>
            <a:r>
              <a:rPr lang="en-ID" sz="1200" dirty="0" err="1"/>
              <a:t>Ajeng</a:t>
            </a:r>
            <a:r>
              <a:rPr lang="en-ID" sz="1200" dirty="0"/>
              <a:t> Karina </a:t>
            </a:r>
            <a:r>
              <a:rPr lang="en-ID" sz="1200" dirty="0" err="1"/>
              <a:t>Rahmahani</a:t>
            </a:r>
            <a:endParaRPr lang="en-ID" sz="1200" dirty="0"/>
          </a:p>
          <a:p>
            <a:pPr marL="285750" indent="-285750">
              <a:buFontTx/>
              <a:buChar char="-"/>
            </a:pPr>
            <a:r>
              <a:rPr lang="en-ID" sz="1200" dirty="0" err="1"/>
              <a:t>dr.</a:t>
            </a:r>
            <a:r>
              <a:rPr lang="en-ID" sz="1200" dirty="0"/>
              <a:t> </a:t>
            </a:r>
            <a:r>
              <a:rPr lang="en-ID" sz="1200" dirty="0" err="1"/>
              <a:t>Dinda</a:t>
            </a:r>
            <a:r>
              <a:rPr lang="en-ID" sz="1200" dirty="0"/>
              <a:t> Amalia Eka Putri</a:t>
            </a:r>
          </a:p>
          <a:p>
            <a:endParaRPr lang="en-ID" sz="1200" dirty="0"/>
          </a:p>
        </p:txBody>
      </p:sp>
    </p:spTree>
    <p:extLst>
      <p:ext uri="{BB962C8B-B14F-4D97-AF65-F5344CB8AC3E}">
        <p14:creationId xmlns:p14="http://schemas.microsoft.com/office/powerpoint/2010/main" val="3835674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BE7956-E3C8-468D-9F95-FB2BBB5636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12" r="25354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2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11F883-327B-4467-B869-86F82F436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400" b="1" dirty="0"/>
              <a:t>DATA PENYELENGGARAAN PELAYANAN KESEHATAN KERJA dan KESELAMATAN KERJA</a:t>
            </a:r>
            <a:endParaRPr lang="en-US" sz="3400" dirty="0"/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1894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4000" b="1" dirty="0" err="1">
                <a:effectLst/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Penyelenggaraan</a:t>
            </a:r>
            <a:r>
              <a:rPr lang="en-US" sz="4000" b="1" dirty="0">
                <a:effectLst/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effectLst/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Pelayanan</a:t>
            </a:r>
            <a:r>
              <a:rPr lang="en-US" sz="4000" b="1" dirty="0">
                <a:effectLst/>
                <a:latin typeface="Franklin Gothic Demi" panose="020B07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Kesehatan Kerja</a:t>
            </a:r>
            <a:endParaRPr lang="id-ID" sz="4000" dirty="0">
              <a:latin typeface="Franklin Gothic Demi" panose="020B0703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Franklin Gothic Book" panose="020B0503020102020204" pitchFamily="34" charset="0"/>
              </a:rPr>
              <a:t>Usaha-</a:t>
            </a:r>
            <a:r>
              <a:rPr lang="en-US" dirty="0" err="1">
                <a:latin typeface="Franklin Gothic Book" panose="020B0503020102020204" pitchFamily="34" charset="0"/>
              </a:rPr>
              <a:t>usaha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dilakukan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untuk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perlindungan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keselamatan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kerja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antara</a:t>
            </a:r>
            <a:r>
              <a:rPr lang="en-US" dirty="0">
                <a:latin typeface="Franklin Gothic Book" panose="020B0503020102020204" pitchFamily="34" charset="0"/>
              </a:rPr>
              <a:t> lain:</a:t>
            </a:r>
            <a:endParaRPr lang="id-ID" dirty="0">
              <a:latin typeface="Franklin Gothic Book" panose="020B0503020102020204" pitchFamily="34" charset="0"/>
            </a:endParaRPr>
          </a:p>
          <a:p>
            <a:pPr lvl="1"/>
            <a:r>
              <a:rPr lang="en-US" dirty="0" err="1">
                <a:latin typeface="Franklin Gothic Book" panose="020B0503020102020204" pitchFamily="34" charset="0"/>
              </a:rPr>
              <a:t>Pemasangan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beberapa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gambar</a:t>
            </a:r>
            <a:r>
              <a:rPr lang="en-US" dirty="0">
                <a:latin typeface="Franklin Gothic Book" panose="020B0503020102020204" pitchFamily="34" charset="0"/>
              </a:rPr>
              <a:t> dan </a:t>
            </a:r>
            <a:r>
              <a:rPr lang="en-US" dirty="0" err="1">
                <a:latin typeface="Franklin Gothic Book" panose="020B0503020102020204" pitchFamily="34" charset="0"/>
              </a:rPr>
              <a:t>petunjuk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tentang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keselamatan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kerja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mudah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dilihat</a:t>
            </a:r>
            <a:r>
              <a:rPr lang="en-US" dirty="0">
                <a:latin typeface="Franklin Gothic Book" panose="020B0503020102020204" pitchFamily="34" charset="0"/>
              </a:rPr>
              <a:t> oleh </a:t>
            </a:r>
            <a:r>
              <a:rPr lang="en-US" dirty="0" err="1">
                <a:latin typeface="Franklin Gothic Book" panose="020B0503020102020204" pitchFamily="34" charset="0"/>
              </a:rPr>
              <a:t>semua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pekerja</a:t>
            </a:r>
            <a:endParaRPr lang="id-ID" dirty="0">
              <a:latin typeface="Franklin Gothic Book" panose="020B0503020102020204" pitchFamily="34" charset="0"/>
            </a:endParaRPr>
          </a:p>
          <a:p>
            <a:pPr lvl="1"/>
            <a:r>
              <a:rPr lang="en-US" dirty="0" err="1">
                <a:latin typeface="Franklin Gothic Book" panose="020B0503020102020204" pitchFamily="34" charset="0"/>
              </a:rPr>
              <a:t>Memberikan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perlengkapan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keamanan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kepada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setiap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karyawan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sesuai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dengan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tempat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kerjanya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>
                <a:latin typeface="Franklin Gothic Book" panose="020B0503020102020204" pitchFamily="34" charset="0"/>
                <a:sym typeface="Wingdings" panose="05000000000000000000" pitchFamily="2" charset="2"/>
              </a:rPr>
              <a:t> </a:t>
            </a:r>
            <a:r>
              <a:rPr lang="en-US" dirty="0">
                <a:latin typeface="Franklin Gothic Book" panose="020B0503020102020204" pitchFamily="34" charset="0"/>
              </a:rPr>
              <a:t>safety helmet, </a:t>
            </a:r>
            <a:r>
              <a:rPr lang="en-US" dirty="0" err="1">
                <a:latin typeface="Franklin Gothic Book" panose="020B0503020102020204" pitchFamily="34" charset="0"/>
              </a:rPr>
              <a:t>sarung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tangan</a:t>
            </a:r>
            <a:r>
              <a:rPr lang="en-US" dirty="0">
                <a:latin typeface="Franklin Gothic Book" panose="020B0503020102020204" pitchFamily="34" charset="0"/>
              </a:rPr>
              <a:t>, </a:t>
            </a:r>
            <a:r>
              <a:rPr lang="en-US" dirty="0" err="1">
                <a:latin typeface="Franklin Gothic Book" panose="020B0503020102020204" pitchFamily="34" charset="0"/>
              </a:rPr>
              <a:t>kaca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mata</a:t>
            </a:r>
            <a:r>
              <a:rPr lang="en-US" dirty="0">
                <a:latin typeface="Franklin Gothic Book" panose="020B0503020102020204" pitchFamily="34" charset="0"/>
              </a:rPr>
              <a:t>, safety shoes, safety mask </a:t>
            </a:r>
            <a:r>
              <a:rPr lang="en-US" dirty="0" err="1">
                <a:latin typeface="Franklin Gothic Book" panose="020B0503020102020204" pitchFamily="34" charset="0"/>
              </a:rPr>
              <a:t>dll</a:t>
            </a:r>
            <a:endParaRPr lang="en-US" dirty="0">
              <a:latin typeface="Franklin Gothic Book" panose="020B0503020102020204" pitchFamily="34" charset="0"/>
            </a:endParaRPr>
          </a:p>
          <a:p>
            <a:pPr lvl="1"/>
            <a:r>
              <a:rPr lang="en-US" dirty="0" err="1">
                <a:latin typeface="Franklin Gothic Book" panose="020B0503020102020204" pitchFamily="34" charset="0"/>
              </a:rPr>
              <a:t>Pengaturan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ventilasi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cukup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memadai</a:t>
            </a:r>
            <a:endParaRPr lang="id-ID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919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368" y="476672"/>
            <a:ext cx="7560840" cy="4248472"/>
          </a:xfrm>
        </p:spPr>
        <p:txBody>
          <a:bodyPr/>
          <a:lstStyle/>
          <a:p>
            <a:r>
              <a:rPr lang="en-US" b="1" dirty="0">
                <a:latin typeface="Franklin Gothic Book" panose="020B0503020102020204" pitchFamily="34" charset="0"/>
              </a:rPr>
              <a:t>Kesehatan Kerja</a:t>
            </a:r>
            <a:endParaRPr lang="id-ID" b="1" dirty="0">
              <a:latin typeface="Franklin Gothic Book" panose="020B0503020102020204" pitchFamily="34" charset="0"/>
            </a:endParaRPr>
          </a:p>
          <a:p>
            <a:r>
              <a:rPr lang="en-US" b="1" dirty="0" err="1">
                <a:latin typeface="Franklin Gothic Book" panose="020B0503020102020204" pitchFamily="34" charset="0"/>
              </a:rPr>
              <a:t>Fasilitas</a:t>
            </a:r>
            <a:r>
              <a:rPr lang="en-US" b="1" dirty="0">
                <a:latin typeface="Franklin Gothic Book" panose="020B0503020102020204" pitchFamily="34" charset="0"/>
              </a:rPr>
              <a:t> yang </a:t>
            </a:r>
            <a:r>
              <a:rPr lang="en-US" b="1" dirty="0" err="1">
                <a:latin typeface="Franklin Gothic Book" panose="020B0503020102020204" pitchFamily="34" charset="0"/>
              </a:rPr>
              <a:t>berkaitan</a:t>
            </a:r>
            <a:r>
              <a:rPr lang="en-US" b="1" dirty="0">
                <a:latin typeface="Franklin Gothic Book" panose="020B0503020102020204" pitchFamily="34" charset="0"/>
              </a:rPr>
              <a:t> </a:t>
            </a:r>
            <a:r>
              <a:rPr lang="en-US" b="1" dirty="0" err="1">
                <a:latin typeface="Franklin Gothic Book" panose="020B0503020102020204" pitchFamily="34" charset="0"/>
              </a:rPr>
              <a:t>dengan</a:t>
            </a:r>
            <a:r>
              <a:rPr lang="en-US" b="1" dirty="0">
                <a:latin typeface="Franklin Gothic Book" panose="020B0503020102020204" pitchFamily="34" charset="0"/>
              </a:rPr>
              <a:t> </a:t>
            </a:r>
            <a:r>
              <a:rPr lang="en-US" b="1" dirty="0" err="1">
                <a:latin typeface="Franklin Gothic Book" panose="020B0503020102020204" pitchFamily="34" charset="0"/>
              </a:rPr>
              <a:t>pelayanan</a:t>
            </a:r>
            <a:r>
              <a:rPr lang="en-US" b="1" dirty="0">
                <a:latin typeface="Franklin Gothic Book" panose="020B0503020102020204" pitchFamily="34" charset="0"/>
              </a:rPr>
              <a:t> </a:t>
            </a:r>
            <a:r>
              <a:rPr lang="en-US" b="1" dirty="0" err="1">
                <a:latin typeface="Franklin Gothic Book" panose="020B0503020102020204" pitchFamily="34" charset="0"/>
              </a:rPr>
              <a:t>kesehatan</a:t>
            </a:r>
            <a:endParaRPr lang="id-ID" b="1" dirty="0">
              <a:latin typeface="Franklin Gothic Book" panose="020B0503020102020204" pitchFamily="34" charset="0"/>
            </a:endParaRPr>
          </a:p>
          <a:p>
            <a:pPr lvl="0"/>
            <a:r>
              <a:rPr lang="en-US" b="1" dirty="0" err="1">
                <a:latin typeface="Franklin Gothic Book" panose="020B0503020102020204" pitchFamily="34" charset="0"/>
              </a:rPr>
              <a:t>Jenis</a:t>
            </a:r>
            <a:r>
              <a:rPr lang="en-US" b="1" dirty="0">
                <a:latin typeface="Franklin Gothic Book" panose="020B0503020102020204" pitchFamily="34" charset="0"/>
              </a:rPr>
              <a:t> </a:t>
            </a:r>
            <a:r>
              <a:rPr lang="en-US" b="1" dirty="0" err="1">
                <a:latin typeface="Franklin Gothic Book" panose="020B0503020102020204" pitchFamily="34" charset="0"/>
              </a:rPr>
              <a:t>pelayanan</a:t>
            </a:r>
            <a:r>
              <a:rPr lang="en-US" b="1" dirty="0">
                <a:latin typeface="Franklin Gothic Book" panose="020B0503020102020204" pitchFamily="34" charset="0"/>
              </a:rPr>
              <a:t> yang </a:t>
            </a:r>
            <a:r>
              <a:rPr lang="en-US" b="1" dirty="0" err="1">
                <a:latin typeface="Franklin Gothic Book" panose="020B0503020102020204" pitchFamily="34" charset="0"/>
              </a:rPr>
              <a:t>ada</a:t>
            </a:r>
            <a:endParaRPr lang="id-ID" dirty="0">
              <a:latin typeface="Franklin Gothic Book" panose="020B0503020102020204" pitchFamily="34" charset="0"/>
            </a:endParaRPr>
          </a:p>
          <a:p>
            <a:pPr lvl="0"/>
            <a:r>
              <a:rPr lang="en-US" b="1" dirty="0" err="1">
                <a:latin typeface="Franklin Gothic Book" panose="020B0503020102020204" pitchFamily="34" charset="0"/>
              </a:rPr>
              <a:t>Laporan</a:t>
            </a:r>
            <a:r>
              <a:rPr lang="en-US" b="1" dirty="0">
                <a:latin typeface="Franklin Gothic Book" panose="020B0503020102020204" pitchFamily="34" charset="0"/>
              </a:rPr>
              <a:t> Kesehatan Kerja</a:t>
            </a:r>
            <a:endParaRPr lang="id-ID" dirty="0">
              <a:latin typeface="Franklin Gothic Book" panose="020B0503020102020204" pitchFamily="34" charset="0"/>
            </a:endParaRPr>
          </a:p>
          <a:p>
            <a:pPr lvl="0"/>
            <a:r>
              <a:rPr lang="en-US" b="1" dirty="0">
                <a:latin typeface="Franklin Gothic Book" panose="020B0503020102020204" pitchFamily="34" charset="0"/>
              </a:rPr>
              <a:t>Program-program </a:t>
            </a:r>
            <a:r>
              <a:rPr lang="en-US" b="1" dirty="0" err="1">
                <a:latin typeface="Franklin Gothic Book" panose="020B0503020102020204" pitchFamily="34" charset="0"/>
              </a:rPr>
              <a:t>Pelayanan</a:t>
            </a:r>
            <a:r>
              <a:rPr lang="en-US" b="1" dirty="0">
                <a:latin typeface="Franklin Gothic Book" panose="020B0503020102020204" pitchFamily="34" charset="0"/>
              </a:rPr>
              <a:t> Kesehatan </a:t>
            </a:r>
            <a:r>
              <a:rPr lang="en-US" b="1" dirty="0" err="1">
                <a:latin typeface="Franklin Gothic Book" panose="020B0503020102020204" pitchFamily="34" charset="0"/>
              </a:rPr>
              <a:t>Poliklinik</a:t>
            </a:r>
            <a:r>
              <a:rPr lang="en-US" b="1" dirty="0">
                <a:latin typeface="Franklin Gothic Book" panose="020B0503020102020204" pitchFamily="34" charset="0"/>
              </a:rPr>
              <a:t> </a:t>
            </a:r>
            <a:r>
              <a:rPr lang="en-US" b="1" dirty="0" err="1">
                <a:latin typeface="Franklin Gothic Book" panose="020B0503020102020204" pitchFamily="34" charset="0"/>
              </a:rPr>
              <a:t>Sebagai</a:t>
            </a:r>
            <a:r>
              <a:rPr lang="en-US" b="1" dirty="0">
                <a:latin typeface="Franklin Gothic Book" panose="020B0503020102020204" pitchFamily="34" charset="0"/>
              </a:rPr>
              <a:t> </a:t>
            </a:r>
            <a:r>
              <a:rPr lang="en-US" b="1" dirty="0" err="1">
                <a:latin typeface="Franklin Gothic Book" panose="020B0503020102020204" pitchFamily="34" charset="0"/>
              </a:rPr>
              <a:t>Faskes</a:t>
            </a:r>
            <a:r>
              <a:rPr lang="en-US" b="1" dirty="0">
                <a:latin typeface="Franklin Gothic Book" panose="020B0503020102020204" pitchFamily="34" charset="0"/>
              </a:rPr>
              <a:t> </a:t>
            </a:r>
            <a:r>
              <a:rPr lang="en-US" b="1" dirty="0" err="1">
                <a:latin typeface="Franklin Gothic Book" panose="020B0503020102020204" pitchFamily="34" charset="0"/>
              </a:rPr>
              <a:t>Pratama</a:t>
            </a:r>
            <a:endParaRPr lang="id-ID" dirty="0">
              <a:latin typeface="Franklin Gothic Book" panose="020B0503020102020204" pitchFamily="34" charset="0"/>
            </a:endParaRPr>
          </a:p>
          <a:p>
            <a:endParaRPr lang="id-ID" dirty="0">
              <a:latin typeface="Franklin Gothic Book" panose="020B0503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FB658F-CC3A-497B-9C08-A9C4AFB568F8}"/>
              </a:ext>
            </a:extLst>
          </p:cNvPr>
          <p:cNvSpPr txBox="1"/>
          <p:nvPr/>
        </p:nvSpPr>
        <p:spPr>
          <a:xfrm>
            <a:off x="8328248" y="2996952"/>
            <a:ext cx="3456384" cy="3592175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Belum </a:t>
            </a:r>
            <a:r>
              <a:rPr lang="en-US" sz="3200" b="1" dirty="0" err="1">
                <a:solidFill>
                  <a:schemeClr val="bg1"/>
                </a:solidFill>
              </a:rPr>
              <a:t>bisa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disampaikan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karena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kurangnya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informasi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879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F06EF0C-E4E6-44C0-BCE7-8FCD983C3296}"/>
              </a:ext>
            </a:extLst>
          </p:cNvPr>
          <p:cNvSpPr txBox="1">
            <a:spLocks/>
          </p:cNvSpPr>
          <p:nvPr/>
        </p:nvSpPr>
        <p:spPr>
          <a:xfrm>
            <a:off x="623392" y="836712"/>
            <a:ext cx="4361061" cy="72008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dirty="0"/>
              <a:t>P2K3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3AEC7D-7E33-4C2E-B617-E73B23086089}"/>
              </a:ext>
            </a:extLst>
          </p:cNvPr>
          <p:cNvSpPr txBox="1">
            <a:spLocks/>
          </p:cNvSpPr>
          <p:nvPr/>
        </p:nvSpPr>
        <p:spPr>
          <a:xfrm>
            <a:off x="623392" y="1927515"/>
            <a:ext cx="10513168" cy="4521844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Peran </a:t>
            </a:r>
            <a:r>
              <a:rPr lang="en-US" b="1" dirty="0" err="1"/>
              <a:t>Dokter</a:t>
            </a:r>
            <a:r>
              <a:rPr lang="en-US" b="1" dirty="0"/>
              <a:t> Perusahaan </a:t>
            </a:r>
            <a:r>
              <a:rPr lang="en-US" b="1" dirty="0" err="1"/>
              <a:t>dalam</a:t>
            </a:r>
            <a:r>
              <a:rPr lang="en-US" b="1" dirty="0"/>
              <a:t> P2K3</a:t>
            </a:r>
            <a:endParaRPr lang="en-US" dirty="0"/>
          </a:p>
          <a:p>
            <a:pPr lvl="1"/>
            <a:r>
              <a:rPr lang="en-ID" b="1" dirty="0"/>
              <a:t>-</a:t>
            </a:r>
            <a:endParaRPr lang="en-US" b="1" dirty="0"/>
          </a:p>
          <a:p>
            <a:r>
              <a:rPr lang="en-US" b="1" dirty="0" err="1"/>
              <a:t>Penyelenggaraan</a:t>
            </a:r>
            <a:r>
              <a:rPr lang="en-US" b="1" dirty="0"/>
              <a:t> P2K3</a:t>
            </a:r>
            <a:endParaRPr lang="en-US" dirty="0"/>
          </a:p>
          <a:p>
            <a:pPr lvl="1"/>
            <a:r>
              <a:rPr lang="en-US" dirty="0" err="1"/>
              <a:t>penggunaan</a:t>
            </a:r>
            <a:r>
              <a:rPr lang="en-US" dirty="0"/>
              <a:t> APD </a:t>
            </a:r>
            <a:r>
              <a:rPr lang="en-US" dirty="0" err="1"/>
              <a:t>masih</a:t>
            </a:r>
            <a:r>
              <a:rPr lang="en-US" dirty="0"/>
              <a:t>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kurang</a:t>
            </a:r>
            <a:r>
              <a:rPr lang="en-US" dirty="0"/>
              <a:t> dan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pekerjaanya</a:t>
            </a:r>
            <a:r>
              <a:rPr lang="en-US" dirty="0"/>
              <a:t>.</a:t>
            </a:r>
          </a:p>
          <a:p>
            <a:r>
              <a:rPr lang="en-US" b="1" dirty="0" err="1"/>
              <a:t>Pelaporan</a:t>
            </a:r>
            <a:r>
              <a:rPr lang="en-US" b="1" dirty="0"/>
              <a:t> </a:t>
            </a:r>
            <a:r>
              <a:rPr lang="en-US" b="1" dirty="0" err="1"/>
              <a:t>Kecelakaan</a:t>
            </a:r>
            <a:r>
              <a:rPr lang="en-US" b="1" dirty="0"/>
              <a:t> </a:t>
            </a:r>
            <a:r>
              <a:rPr lang="en-US" b="1" dirty="0" err="1"/>
              <a:t>Kerja</a:t>
            </a:r>
            <a:endParaRPr lang="en-US" dirty="0"/>
          </a:p>
          <a:p>
            <a:pPr lvl="1"/>
            <a:r>
              <a:rPr lang="en-US" dirty="0"/>
              <a:t>-</a:t>
            </a:r>
          </a:p>
          <a:p>
            <a:r>
              <a:rPr lang="en-US" b="1" dirty="0"/>
              <a:t>Program </a:t>
            </a:r>
            <a:r>
              <a:rPr lang="en-US" b="1" dirty="0" err="1"/>
              <a:t>Pelatihan</a:t>
            </a:r>
            <a:r>
              <a:rPr lang="en-US" b="1" dirty="0"/>
              <a:t> Tim P2K3</a:t>
            </a:r>
            <a:endParaRPr lang="en-US" dirty="0"/>
          </a:p>
          <a:p>
            <a:pPr lvl="1"/>
            <a:r>
              <a:rPr lang="en-US" dirty="0"/>
              <a:t>- </a:t>
            </a:r>
          </a:p>
          <a:p>
            <a:pPr>
              <a:buFont typeface="Wingdings" panose="05000000000000000000" pitchFamily="2" charset="2"/>
              <a:buChar char="Ø"/>
            </a:pPr>
            <a:endParaRPr lang="en-ID" dirty="0"/>
          </a:p>
          <a:p>
            <a:pPr>
              <a:buFont typeface="Wingdings" panose="05000000000000000000" pitchFamily="2" charset="2"/>
              <a:buChar char="Ø"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658522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EDCC1733-5677-4A46-9191-E3181D83A573}"/>
              </a:ext>
            </a:extLst>
          </p:cNvPr>
          <p:cNvSpPr txBox="1">
            <a:spLocks/>
          </p:cNvSpPr>
          <p:nvPr/>
        </p:nvSpPr>
        <p:spPr>
          <a:xfrm>
            <a:off x="767408" y="384475"/>
            <a:ext cx="10585176" cy="60890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n-ID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Dalam sumber yang di dapatkan beberapa APD yang digunakan 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D" sz="2000"/>
              <a:t>Masker kain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D" sz="2000"/>
              <a:t>Penutup sarung tangan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D" sz="2000"/>
              <a:t>Sepatu pelindung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D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SOP Penggunaan APD pada tiap bagian 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D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endParaRPr lang="en-ID"/>
          </a:p>
          <a:p>
            <a:pPr>
              <a:buFont typeface="Wingdings" panose="05000000000000000000" pitchFamily="2" charset="2"/>
              <a:buChar char="v"/>
            </a:pPr>
            <a:r>
              <a:rPr lang="en-ID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Penerapan APD dalam tiap bagian :</a:t>
            </a:r>
          </a:p>
          <a:p>
            <a:pPr>
              <a:buFont typeface="Wingdings" panose="05000000000000000000" pitchFamily="2" charset="2"/>
              <a:buChar char="v"/>
            </a:pPr>
            <a:endParaRPr lang="en-ID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D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D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D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D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Font typeface="Arial" pitchFamily="34" charset="0"/>
              <a:buNone/>
            </a:pPr>
            <a:endParaRPr lang="en-ID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Font typeface="Arial" pitchFamily="34" charset="0"/>
              <a:buNone/>
            </a:pPr>
            <a:endParaRPr lang="en-ID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D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Fasilitas penunjang keselamatan kerja</a:t>
            </a:r>
            <a:endParaRPr lang="en-ID" sz="2000"/>
          </a:p>
          <a:p>
            <a:pPr lvl="1">
              <a:buFont typeface="Wingdings" panose="05000000000000000000" pitchFamily="2" charset="2"/>
              <a:buChar char="v"/>
            </a:pPr>
            <a:r>
              <a:rPr lang="en-ID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endParaRPr lang="en-ID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0" name="Table 8">
            <a:extLst>
              <a:ext uri="{FF2B5EF4-FFF2-40B4-BE49-F238E27FC236}">
                <a16:creationId xmlns:a16="http://schemas.microsoft.com/office/drawing/2014/main" id="{33FFE52D-E1EB-4E92-ADEF-EB79232042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87776"/>
              </p:ext>
            </p:extLst>
          </p:nvPr>
        </p:nvGraphicFramePr>
        <p:xfrm>
          <a:off x="1161876" y="2982728"/>
          <a:ext cx="9610098" cy="24924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2852">
                  <a:extLst>
                    <a:ext uri="{9D8B030D-6E8A-4147-A177-3AD203B41FA5}">
                      <a16:colId xmlns:a16="http://schemas.microsoft.com/office/drawing/2014/main" val="4244175605"/>
                    </a:ext>
                  </a:extLst>
                </a:gridCol>
                <a:gridCol w="3227557">
                  <a:extLst>
                    <a:ext uri="{9D8B030D-6E8A-4147-A177-3AD203B41FA5}">
                      <a16:colId xmlns:a16="http://schemas.microsoft.com/office/drawing/2014/main" val="2798571600"/>
                    </a:ext>
                  </a:extLst>
                </a:gridCol>
                <a:gridCol w="3609689">
                  <a:extLst>
                    <a:ext uri="{9D8B030D-6E8A-4147-A177-3AD203B41FA5}">
                      <a16:colId xmlns:a16="http://schemas.microsoft.com/office/drawing/2014/main" val="4262633064"/>
                    </a:ext>
                  </a:extLst>
                </a:gridCol>
              </a:tblGrid>
              <a:tr h="401019">
                <a:tc>
                  <a:txBody>
                    <a:bodyPr/>
                    <a:lstStyle/>
                    <a:p>
                      <a:pPr algn="ctr"/>
                      <a:r>
                        <a:rPr lang="en-ID" dirty="0"/>
                        <a:t>No Bagian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/>
                        <a:t>APD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 err="1"/>
                        <a:t>Penerapan</a:t>
                      </a:r>
                      <a:r>
                        <a:rPr lang="en-ID" dirty="0"/>
                        <a:t> APD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863822"/>
                  </a:ext>
                </a:extLst>
              </a:tr>
              <a:tr h="817105">
                <a:tc>
                  <a:txBody>
                    <a:bodyPr/>
                    <a:lstStyle/>
                    <a:p>
                      <a:r>
                        <a:rPr lang="en-ID" sz="1800" dirty="0"/>
                        <a:t>1. </a:t>
                      </a:r>
                      <a:r>
                        <a:rPr lang="en-ID" sz="1800" dirty="0" err="1"/>
                        <a:t>Pengeringan</a:t>
                      </a:r>
                      <a:endParaRPr lang="en-ID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800" dirty="0"/>
                        <a:t>Masker, </a:t>
                      </a:r>
                      <a:r>
                        <a:rPr lang="en-ID" sz="1800" dirty="0" err="1"/>
                        <a:t>sarung</a:t>
                      </a:r>
                      <a:r>
                        <a:rPr lang="en-ID" sz="1800" dirty="0"/>
                        <a:t> </a:t>
                      </a:r>
                      <a:r>
                        <a:rPr lang="en-ID" sz="1800" dirty="0" err="1"/>
                        <a:t>tangan</a:t>
                      </a:r>
                      <a:r>
                        <a:rPr lang="en-ID" sz="1800" dirty="0"/>
                        <a:t>, earmuff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800" dirty="0" err="1"/>
                        <a:t>Hanya</a:t>
                      </a:r>
                      <a:r>
                        <a:rPr lang="en-ID" sz="1800" dirty="0"/>
                        <a:t> </a:t>
                      </a:r>
                      <a:r>
                        <a:rPr lang="en-ID" sz="1800" dirty="0" err="1"/>
                        <a:t>menggunakan</a:t>
                      </a:r>
                      <a:r>
                        <a:rPr lang="en-ID" sz="1800" dirty="0"/>
                        <a:t> </a:t>
                      </a:r>
                      <a:r>
                        <a:rPr lang="en-ID" sz="1800" dirty="0" err="1"/>
                        <a:t>sarung</a:t>
                      </a:r>
                      <a:r>
                        <a:rPr lang="en-ID" sz="1800" dirty="0"/>
                        <a:t> </a:t>
                      </a:r>
                      <a:r>
                        <a:rPr lang="en-ID" sz="1800" dirty="0" err="1"/>
                        <a:t>tangan</a:t>
                      </a:r>
                      <a:r>
                        <a:rPr lang="en-ID" sz="1800" dirty="0"/>
                        <a:t> dan masker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93177"/>
                  </a:ext>
                </a:extLst>
              </a:tr>
              <a:tr h="817105">
                <a:tc>
                  <a:txBody>
                    <a:bodyPr/>
                    <a:lstStyle/>
                    <a:p>
                      <a:r>
                        <a:rPr lang="en-ID" sz="1800" dirty="0"/>
                        <a:t>2. </a:t>
                      </a:r>
                      <a:r>
                        <a:rPr lang="en-ID" sz="1800" dirty="0" err="1"/>
                        <a:t>pengangkutan</a:t>
                      </a:r>
                      <a:endParaRPr lang="en-ID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800" dirty="0"/>
                        <a:t>Masker, </a:t>
                      </a:r>
                      <a:r>
                        <a:rPr lang="en-ID" sz="1800" dirty="0" err="1"/>
                        <a:t>sarung</a:t>
                      </a:r>
                      <a:r>
                        <a:rPr lang="en-ID" sz="1800" dirty="0"/>
                        <a:t> </a:t>
                      </a:r>
                      <a:r>
                        <a:rPr lang="en-ID" sz="1800" dirty="0" err="1"/>
                        <a:t>tangan</a:t>
                      </a:r>
                      <a:r>
                        <a:rPr lang="en-ID" sz="1800" dirty="0"/>
                        <a:t>, </a:t>
                      </a:r>
                      <a:r>
                        <a:rPr lang="en-ID" sz="1800" dirty="0" err="1"/>
                        <a:t>pelindung</a:t>
                      </a:r>
                      <a:r>
                        <a:rPr lang="en-ID" sz="1800" dirty="0"/>
                        <a:t> </a:t>
                      </a:r>
                      <a:r>
                        <a:rPr lang="en-ID" sz="1800" dirty="0" err="1"/>
                        <a:t>kepala</a:t>
                      </a:r>
                      <a:endParaRPr lang="en-ID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800" dirty="0" err="1"/>
                        <a:t>Hanya</a:t>
                      </a:r>
                      <a:r>
                        <a:rPr lang="en-ID" sz="1800" dirty="0"/>
                        <a:t> </a:t>
                      </a:r>
                      <a:r>
                        <a:rPr lang="en-ID" sz="1800" dirty="0" err="1"/>
                        <a:t>menggunakan</a:t>
                      </a:r>
                      <a:r>
                        <a:rPr lang="en-ID" sz="1800" dirty="0"/>
                        <a:t> </a:t>
                      </a:r>
                      <a:r>
                        <a:rPr lang="en-ID" sz="1800" dirty="0" err="1"/>
                        <a:t>sarung</a:t>
                      </a:r>
                      <a:r>
                        <a:rPr lang="en-ID" sz="1800" dirty="0"/>
                        <a:t> </a:t>
                      </a:r>
                      <a:r>
                        <a:rPr lang="en-ID" sz="1800" dirty="0" err="1"/>
                        <a:t>tangan</a:t>
                      </a:r>
                      <a:r>
                        <a:rPr lang="en-ID" sz="1800" dirty="0"/>
                        <a:t> dan masker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3389982"/>
                  </a:ext>
                </a:extLst>
              </a:tr>
              <a:tr h="452437">
                <a:tc>
                  <a:txBody>
                    <a:bodyPr/>
                    <a:lstStyle/>
                    <a:p>
                      <a:r>
                        <a:rPr lang="en-ID" sz="1800" dirty="0"/>
                        <a:t>3. </a:t>
                      </a:r>
                      <a:r>
                        <a:rPr lang="en-ID" sz="1800" dirty="0" err="1"/>
                        <a:t>Penggilingan</a:t>
                      </a:r>
                      <a:r>
                        <a:rPr lang="en-ID" sz="18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82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539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BE7956-E3C8-468D-9F95-FB2BBB5636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12" r="25354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2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11F883-327B-4467-B869-86F82F436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600" b="1" dirty="0"/>
              <a:t>RESUME BERDASARKAN DATA YANG DIDAPATKAN</a:t>
            </a:r>
            <a:endParaRPr lang="en-US" sz="3400" dirty="0"/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3703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344" y="0"/>
            <a:ext cx="10972800" cy="1143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Proses Kerja </a:t>
            </a:r>
            <a:endParaRPr lang="id-ID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4AE5C857-E033-4EF5-A25D-C5649169A6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7755990"/>
              </p:ext>
            </p:extLst>
          </p:nvPr>
        </p:nvGraphicFramePr>
        <p:xfrm>
          <a:off x="191344" y="937878"/>
          <a:ext cx="11881320" cy="585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0312">
                  <a:extLst>
                    <a:ext uri="{9D8B030D-6E8A-4147-A177-3AD203B41FA5}">
                      <a16:colId xmlns:a16="http://schemas.microsoft.com/office/drawing/2014/main" val="46048485"/>
                    </a:ext>
                  </a:extLst>
                </a:gridCol>
                <a:gridCol w="2685807">
                  <a:extLst>
                    <a:ext uri="{9D8B030D-6E8A-4147-A177-3AD203B41FA5}">
                      <a16:colId xmlns:a16="http://schemas.microsoft.com/office/drawing/2014/main" val="1870579254"/>
                    </a:ext>
                  </a:extLst>
                </a:gridCol>
                <a:gridCol w="2685807">
                  <a:extLst>
                    <a:ext uri="{9D8B030D-6E8A-4147-A177-3AD203B41FA5}">
                      <a16:colId xmlns:a16="http://schemas.microsoft.com/office/drawing/2014/main" val="2026517270"/>
                    </a:ext>
                  </a:extLst>
                </a:gridCol>
                <a:gridCol w="4229394">
                  <a:extLst>
                    <a:ext uri="{9D8B030D-6E8A-4147-A177-3AD203B41FA5}">
                      <a16:colId xmlns:a16="http://schemas.microsoft.com/office/drawing/2014/main" val="16017944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Potensi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</a:t>
                      </a:r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Masalah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Kesehatan Kerja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Masalah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yang Ditemukan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Jenis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</a:t>
                      </a:r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Pelayanan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yang </a:t>
                      </a:r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ada</a:t>
                      </a:r>
                      <a:endParaRPr lang="en-US" dirty="0">
                        <a:latin typeface="Franklin Gothic Book" panose="020B05030201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Rekomendasi</a:t>
                      </a:r>
                      <a:endParaRPr lang="en-US" dirty="0">
                        <a:latin typeface="Franklin Gothic Book" panose="020B05030201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69631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/>
                        <a:t>Faktor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fisika</a:t>
                      </a:r>
                      <a:endParaRPr lang="en-US" dirty="0"/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/>
                        <a:t>Bising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iklim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kerja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panas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Kimia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Fume </a:t>
                      </a:r>
                      <a:r>
                        <a:rPr lang="en-US" dirty="0" err="1"/>
                        <a:t>pembakaran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kayu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untuk</a:t>
                      </a:r>
                      <a:r>
                        <a:rPr lang="en-US" dirty="0"/>
                        <a:t> curing </a:t>
                      </a:r>
                      <a:r>
                        <a:rPr lang="en-US" dirty="0" err="1"/>
                        <a:t>teh</a:t>
                      </a:r>
                      <a:r>
                        <a:rPr lang="en-US" dirty="0"/>
                        <a:t> (CO, </a:t>
                      </a:r>
                      <a:r>
                        <a:rPr lang="en-US" dirty="0" err="1"/>
                        <a:t>metana</a:t>
                      </a:r>
                      <a:r>
                        <a:rPr lang="en-US" dirty="0"/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/>
                        <a:t>Biologi</a:t>
                      </a:r>
                      <a:r>
                        <a:rPr lang="en-US" dirty="0"/>
                        <a:t> 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/>
                        <a:t>Bakteri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jamur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/>
                        <a:t>Ergonomi</a:t>
                      </a:r>
                      <a:r>
                        <a:rPr lang="en-US" dirty="0"/>
                        <a:t> 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/>
                        <a:t>Posisi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kerja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tidak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ergonomis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id-ID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Selama bekerja hanya beberapa karyawan  yang mengenakan APD (Alat Pelindung Diri) dengan lengkap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sesuai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tempat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kerjanya</a:t>
                      </a:r>
                      <a:r>
                        <a:rPr lang="id-ID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seperti alat penutup telinga, masker, helm, safety shoes, dan jas lab.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Proses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angkut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barang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dengan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manusia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cara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angkut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tidak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tepat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d-ID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Selama bekerja hanya beberapa karyawan  yang mengenakan APD (Alat Pelindung Diri) dengan lengkap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sesuai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tempat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kerjanya</a:t>
                      </a:r>
                      <a:r>
                        <a:rPr lang="id-ID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seperti alat penutup telinga, masker, helm, safety shoes, dan jas lab.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Agar menggunakan masker yang sesuai standar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Menyediakan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APD yang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tepat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dengan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lingkungan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bising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dan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memberikan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edukasi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pada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pekerja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mengenai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pentingnya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menggunakan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APD</a:t>
                      </a: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Memberikan perlindungan mata seperti kacamata pada bagian tertentu yang membutuhkan perlindungan mata khusus.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Pihak manajemen juga menerapkan sistem reward dan punishment dalam rangka meningkatkan kesadaran karyawan dalam menggunakan APD. 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Pemasangan beberapa gambar dan petunjuk tentang kselamatan kerja yang mudah dilihat oleh semua pekerja.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Pelatihan rutin terhadap karyawan mengenai K3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766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5564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DF443-4712-4040-86AE-191CD582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Lingkungan</a:t>
            </a:r>
            <a:r>
              <a:rPr lang="en-US" dirty="0"/>
              <a:t> Kerja </a:t>
            </a:r>
          </a:p>
        </p:txBody>
      </p:sp>
      <p:graphicFrame>
        <p:nvGraphicFramePr>
          <p:cNvPr id="4" name="Table 7">
            <a:extLst>
              <a:ext uri="{FF2B5EF4-FFF2-40B4-BE49-F238E27FC236}">
                <a16:creationId xmlns:a16="http://schemas.microsoft.com/office/drawing/2014/main" id="{8578B669-13AD-40B9-9FB9-1B3E153D5D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9164167"/>
              </p:ext>
            </p:extLst>
          </p:nvPr>
        </p:nvGraphicFramePr>
        <p:xfrm>
          <a:off x="0" y="1268760"/>
          <a:ext cx="12192000" cy="558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1581">
                  <a:extLst>
                    <a:ext uri="{9D8B030D-6E8A-4147-A177-3AD203B41FA5}">
                      <a16:colId xmlns:a16="http://schemas.microsoft.com/office/drawing/2014/main" val="46048485"/>
                    </a:ext>
                  </a:extLst>
                </a:gridCol>
                <a:gridCol w="2911465">
                  <a:extLst>
                    <a:ext uri="{9D8B030D-6E8A-4147-A177-3AD203B41FA5}">
                      <a16:colId xmlns:a16="http://schemas.microsoft.com/office/drawing/2014/main" val="1870579254"/>
                    </a:ext>
                  </a:extLst>
                </a:gridCol>
                <a:gridCol w="2911465">
                  <a:extLst>
                    <a:ext uri="{9D8B030D-6E8A-4147-A177-3AD203B41FA5}">
                      <a16:colId xmlns:a16="http://schemas.microsoft.com/office/drawing/2014/main" val="592556650"/>
                    </a:ext>
                  </a:extLst>
                </a:gridCol>
                <a:gridCol w="4337489">
                  <a:extLst>
                    <a:ext uri="{9D8B030D-6E8A-4147-A177-3AD203B41FA5}">
                      <a16:colId xmlns:a16="http://schemas.microsoft.com/office/drawing/2014/main" val="1601794474"/>
                    </a:ext>
                  </a:extLst>
                </a:gridCol>
              </a:tblGrid>
              <a:tr h="711358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Potensi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</a:t>
                      </a:r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Masalah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Kesehatan Kerja 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Masalah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yang Ditemukan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Pelayanan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yang </a:t>
                      </a:r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ada</a:t>
                      </a:r>
                      <a:endParaRPr lang="en-US" dirty="0">
                        <a:latin typeface="Franklin Gothic Book" panose="020B05030201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Rekomendasi</a:t>
                      </a:r>
                      <a:endParaRPr lang="en-US" dirty="0">
                        <a:latin typeface="Franklin Gothic Book" panose="020B05030201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16963190"/>
                  </a:ext>
                </a:extLst>
              </a:tr>
              <a:tr h="4877882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Faktor iklim kerja (panas)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Lembab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Sanitasi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Pencahayaan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ruangan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Faktor iklim kerja yang panas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tanpa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pelindung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di area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pemetikan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Factor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iklim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kerja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panas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pada area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pembakaran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kayu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untuk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digunakan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sebagai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metode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pengeringan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Lokasi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pelayuan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teh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lembab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Pencahayaan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di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beberapa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ruang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di Gedung Nampak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tidak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sesuai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dengan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nilai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ideal</a:t>
                      </a:r>
                    </a:p>
                  </a:txBody>
                  <a:tcPr marL="68580" marR="68580" marT="0" marB="0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Penggunaan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topi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caping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saat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melakukan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proses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petik</a:t>
                      </a:r>
                      <a:endParaRPr lang="en-US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Pada beberapa sudut bagian ruangan terdapat ventilasi y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ng cukup lebar agar sirkulasi udara baik </a:t>
                      </a:r>
                      <a:endParaRPr lang="en-US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Penyediaan pengukur suhu ruangan di setiap bagian ruangan.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Penyediaan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dispenser air pada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ruangan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ruangan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atau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area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kerja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dengan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iklim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kerja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panas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Pengaturan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shift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karyawan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sehingga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paparan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iklim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kerja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panas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tidak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terjadi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secara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lama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Pengukuran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intensitas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cahaya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dilakukan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secara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berkala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di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ruangan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ruangan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sehingga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proses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produksi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dapat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berjalan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dengan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baik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dan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aman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Pembenahan alat dan beberapa infrastruktur bangunan lebih diperhatikan agar menimalisir terjadinya kecelakaan kerja 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766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35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17884-C63B-4DAF-BAD2-2D63DFB8A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0"/>
            <a:ext cx="109728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err="1"/>
              <a:t>Kondisi</a:t>
            </a:r>
            <a:r>
              <a:rPr lang="en-US" dirty="0"/>
              <a:t> </a:t>
            </a:r>
            <a:r>
              <a:rPr lang="en-US" dirty="0" err="1"/>
              <a:t>Karyawan</a:t>
            </a:r>
            <a:endParaRPr lang="en-US" dirty="0"/>
          </a:p>
        </p:txBody>
      </p:sp>
      <p:graphicFrame>
        <p:nvGraphicFramePr>
          <p:cNvPr id="4" name="Table 7">
            <a:extLst>
              <a:ext uri="{FF2B5EF4-FFF2-40B4-BE49-F238E27FC236}">
                <a16:creationId xmlns:a16="http://schemas.microsoft.com/office/drawing/2014/main" id="{AB1C3AA9-F6F2-406E-A641-7CB6643617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9727333"/>
              </p:ext>
            </p:extLst>
          </p:nvPr>
        </p:nvGraphicFramePr>
        <p:xfrm>
          <a:off x="0" y="980728"/>
          <a:ext cx="12192000" cy="5877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1582">
                  <a:extLst>
                    <a:ext uri="{9D8B030D-6E8A-4147-A177-3AD203B41FA5}">
                      <a16:colId xmlns:a16="http://schemas.microsoft.com/office/drawing/2014/main" val="46048485"/>
                    </a:ext>
                  </a:extLst>
                </a:gridCol>
                <a:gridCol w="2408234">
                  <a:extLst>
                    <a:ext uri="{9D8B030D-6E8A-4147-A177-3AD203B41FA5}">
                      <a16:colId xmlns:a16="http://schemas.microsoft.com/office/drawing/2014/main" val="1870579254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592556650"/>
                    </a:ext>
                  </a:extLst>
                </a:gridCol>
                <a:gridCol w="5447928">
                  <a:extLst>
                    <a:ext uri="{9D8B030D-6E8A-4147-A177-3AD203B41FA5}">
                      <a16:colId xmlns:a16="http://schemas.microsoft.com/office/drawing/2014/main" val="1601794474"/>
                    </a:ext>
                  </a:extLst>
                </a:gridCol>
              </a:tblGrid>
              <a:tr h="73466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Potensi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</a:t>
                      </a:r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Masalah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Kesehatan Kerja 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Masalah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yang Ditemukan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Pelayanan</a:t>
                      </a:r>
                      <a:r>
                        <a:rPr lang="en-US" dirty="0">
                          <a:latin typeface="Franklin Gothic Book" panose="020B0503020102020204" pitchFamily="34" charset="0"/>
                        </a:rPr>
                        <a:t> yang </a:t>
                      </a:r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ada</a:t>
                      </a:r>
                      <a:endParaRPr lang="en-US" dirty="0">
                        <a:latin typeface="Franklin Gothic Book" panose="020B05030201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Franklin Gothic Book" panose="020B0503020102020204" pitchFamily="34" charset="0"/>
                        </a:rPr>
                        <a:t>Rekomendasi</a:t>
                      </a:r>
                      <a:endParaRPr lang="en-US" dirty="0">
                        <a:latin typeface="Franklin Gothic Book" panose="020B05030201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16963190"/>
                  </a:ext>
                </a:extLst>
              </a:tr>
              <a:tr h="5142613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Kurangnya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kesadaran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para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pekerja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untuk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memakai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APD</a:t>
                      </a: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serta posisi kerja yang sesuai (ergonomi)</a:t>
                      </a:r>
                      <a:endParaRPr lang="en-US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Kemungkinan terjadinya occupational disease dan occupational related disease</a:t>
                      </a:r>
                      <a:endParaRPr lang="en-US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Pemeriksaan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karyawan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belum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data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secara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jelas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keterbatasan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penilaian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dari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peserta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hiperkes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karena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hanya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melihat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video)</a:t>
                      </a:r>
                      <a:endParaRPr lang="en-US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381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Poliklinik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Umum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Ambulance</a:t>
                      </a:r>
                    </a:p>
                  </a:txBody>
                  <a:tcPr marL="68580" marR="68580" marT="0" marB="0">
                    <a:lnT w="381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Sebaiknya ditambahkan jumlah paramedis. Sehingga, selain untuk program kuratif, program preventiv seperti </a:t>
                      </a:r>
                      <a:r>
                        <a:rPr lang="en-US" sz="16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sosialisasi</a:t>
                      </a: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kesadaran</a:t>
                      </a: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penggunaan</a:t>
                      </a: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APD pada </a:t>
                      </a:r>
                      <a:r>
                        <a:rPr lang="en-US" sz="16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karyawan</a:t>
                      </a: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dapat</a:t>
                      </a: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maksimal</a:t>
                      </a: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id-ID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Berdasarkan jumlah tenaga kerja, jumlah tenaga dokter dan paramedis yang dibutuhkan: </a:t>
                      </a:r>
                      <a:endParaRPr lang="en-US" sz="14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800100" marR="0" lvl="1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500 – 1000 tenaga kerja: dokter tetap full time dan perawat tetap </a:t>
                      </a:r>
                      <a:endParaRPr lang="en-US" sz="14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800100" marR="0" lvl="1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 – 500 tenaga kerja : dokter part time dan perawat tetap </a:t>
                      </a:r>
                      <a:endParaRPr lang="en-US" sz="14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800100" marR="0" lvl="1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&lt; 200 tenaga kerja: perawat tetap</a:t>
                      </a:r>
                      <a:endParaRPr lang="en-US" sz="14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Mengunakan APD </a:t>
                      </a:r>
                      <a:endParaRPr lang="en-US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id-ID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romosi kesehatan sebagai bentuk upaya memberikan edukasi dini untuk mengenali tanda dan gejala dari suatu penyakit, penyebabnya, hingga mengarahkan untuk melakukan pemeriksaan kesehatan</a:t>
                      </a:r>
                      <a:endParaRPr lang="en-US" sz="14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6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Mengadakan medical check up rutin berkala sebagai upaya untuk skrining awal terhadap suatu penyakit yang diakibatkan oleh pekerjaan.</a:t>
                      </a:r>
                      <a:endParaRPr lang="en-US" sz="14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766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3422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63C22-5894-4D35-8A94-27F24955F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-11201"/>
            <a:ext cx="10972800" cy="1143000"/>
          </a:xfrm>
        </p:spPr>
        <p:txBody>
          <a:bodyPr/>
          <a:lstStyle/>
          <a:p>
            <a:pPr algn="l"/>
            <a:r>
              <a:rPr lang="en-US" dirty="0" err="1"/>
              <a:t>Kebijakan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9275D-41AD-4372-8DB9-AAF23EFE7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7">
            <a:extLst>
              <a:ext uri="{FF2B5EF4-FFF2-40B4-BE49-F238E27FC236}">
                <a16:creationId xmlns:a16="http://schemas.microsoft.com/office/drawing/2014/main" id="{A8C3DB25-B0AA-49E6-A980-A280DA6DCC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1236648"/>
              </p:ext>
            </p:extLst>
          </p:nvPr>
        </p:nvGraphicFramePr>
        <p:xfrm>
          <a:off x="0" y="980728"/>
          <a:ext cx="12192000" cy="5877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1582">
                  <a:extLst>
                    <a:ext uri="{9D8B030D-6E8A-4147-A177-3AD203B41FA5}">
                      <a16:colId xmlns:a16="http://schemas.microsoft.com/office/drawing/2014/main" val="46048485"/>
                    </a:ext>
                  </a:extLst>
                </a:gridCol>
                <a:gridCol w="2264218">
                  <a:extLst>
                    <a:ext uri="{9D8B030D-6E8A-4147-A177-3AD203B41FA5}">
                      <a16:colId xmlns:a16="http://schemas.microsoft.com/office/drawing/2014/main" val="1870579254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592556650"/>
                    </a:ext>
                  </a:extLst>
                </a:gridCol>
                <a:gridCol w="6240016">
                  <a:extLst>
                    <a:ext uri="{9D8B030D-6E8A-4147-A177-3AD203B41FA5}">
                      <a16:colId xmlns:a16="http://schemas.microsoft.com/office/drawing/2014/main" val="1601794474"/>
                    </a:ext>
                  </a:extLst>
                </a:gridCol>
              </a:tblGrid>
              <a:tr h="66474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dirty="0" err="1">
                          <a:latin typeface="+mj-lt"/>
                        </a:rPr>
                        <a:t>Potensi</a:t>
                      </a:r>
                      <a:r>
                        <a:rPr lang="en-US" sz="1800" dirty="0">
                          <a:latin typeface="+mj-lt"/>
                        </a:rPr>
                        <a:t> </a:t>
                      </a:r>
                      <a:r>
                        <a:rPr lang="en-US" sz="1800" dirty="0" err="1">
                          <a:latin typeface="+mj-lt"/>
                        </a:rPr>
                        <a:t>Masalah</a:t>
                      </a:r>
                      <a:r>
                        <a:rPr lang="en-US" sz="1800" dirty="0">
                          <a:latin typeface="+mj-lt"/>
                        </a:rPr>
                        <a:t> Kesehatan Kerja </a:t>
                      </a:r>
                    </a:p>
                  </a:txBody>
                  <a:tcPr anchor="ctr"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dirty="0" err="1">
                          <a:latin typeface="+mj-lt"/>
                        </a:rPr>
                        <a:t>Masalah</a:t>
                      </a:r>
                      <a:r>
                        <a:rPr lang="en-US" sz="1800" dirty="0">
                          <a:latin typeface="+mj-lt"/>
                        </a:rPr>
                        <a:t> yang Ditemukan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dirty="0" err="1">
                          <a:latin typeface="+mj-lt"/>
                        </a:rPr>
                        <a:t>Pelayanan</a:t>
                      </a:r>
                      <a:r>
                        <a:rPr lang="en-US" sz="1800" dirty="0">
                          <a:latin typeface="+mj-lt"/>
                        </a:rPr>
                        <a:t> yang </a:t>
                      </a:r>
                      <a:r>
                        <a:rPr lang="en-US" sz="1800" dirty="0" err="1">
                          <a:latin typeface="+mj-lt"/>
                        </a:rPr>
                        <a:t>ada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dirty="0" err="1">
                          <a:latin typeface="+mj-lt"/>
                        </a:rPr>
                        <a:t>Rekomendasi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16963190"/>
                  </a:ext>
                </a:extLst>
              </a:tr>
              <a:tr h="5212523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Penyediaan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sarana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kotak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P3K</a:t>
                      </a: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Belum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terlaksananya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pemeriksaan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kesehatan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berkala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secara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optimal</a:t>
                      </a: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Fasilitas kesehatan berupa kotak P3K di tiap unit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tidak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dapat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di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evaluasi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erencanaan program dan kegiatan pelayanan kesehatan kerja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tidak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dapat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dievaluasi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Manajemen  Kesehatan Kerja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tidak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dapat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di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evaluasi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381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Tersedia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kotak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P3K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hanya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pada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beberapa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bagian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unit</a:t>
                      </a:r>
                    </a:p>
                  </a:txBody>
                  <a:tcPr marL="68580" marR="68580" marT="0" marB="0">
                    <a:lnT w="38100" cmpd="sng">
                      <a:noFill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Fasilitas kotak P3K disarankan untuk dipasang pada daerah yang mudah terjangkau oleh para karyawan, jika terjadi kecelakaan kerja.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Penyuluhan untuk upaya promosi dan preventif disesuaikan dengan penilaian risiko potensi bahaya yang ada di perusahaan dan pelayanan kesehatan: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Program atau kegiatan pelayanan kesehatan kerja untuk mencegah PAK (Penyakit Akibat Kerja):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Pemeriksaaan kesehatan tenaga kerja minimal 2 – 6 bulan sekali, baik manajemen dan karyawan.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Penempatan tenaga kerja disesuaikan dengan status kesehatannya. 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Pencegahan PAK melalui perbaikan kondisi kerja (program ergonomi kerja); 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id-ID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Perlunya diadakan fasilitas pemeriksaan kesehatan rutin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pada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seluruh</a:t>
                      </a:r>
                      <a:r>
                        <a:rPr lang="en-US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karyawan</a:t>
                      </a:r>
                      <a:endParaRPr lang="en-US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766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6460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351576-F3E3-4872-A5D4-B41B5A825B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" r="23111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b="1" dirty="0"/>
              <a:t>PENDAHULUAN</a:t>
            </a:r>
            <a:endParaRPr lang="id-ID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5768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D71CBA-9A2A-4847-8A9F-143A8E24EF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80"/>
          <a:stretch/>
        </p:blipFill>
        <p:spPr>
          <a:xfrm>
            <a:off x="3647728" y="122438"/>
            <a:ext cx="8136904" cy="661312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FE7B3-D790-43F1-9054-291CB0AB7010}"/>
              </a:ext>
            </a:extLst>
          </p:cNvPr>
          <p:cNvSpPr txBox="1"/>
          <p:nvPr/>
        </p:nvSpPr>
        <p:spPr>
          <a:xfrm>
            <a:off x="119336" y="836712"/>
            <a:ext cx="3528392" cy="132343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KESELAMATAN KERJAA</a:t>
            </a:r>
            <a:endParaRPr lang="id-ID" sz="4000" dirty="0"/>
          </a:p>
        </p:txBody>
      </p:sp>
    </p:spTree>
    <p:extLst>
      <p:ext uri="{BB962C8B-B14F-4D97-AF65-F5344CB8AC3E}">
        <p14:creationId xmlns:p14="http://schemas.microsoft.com/office/powerpoint/2010/main" val="2835117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67FCF8-8C63-43F8-AE8C-F9DD61D94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672" y="241599"/>
            <a:ext cx="8132618" cy="637480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5223357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BE7956-E3C8-468D-9F95-FB2BBB5636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12" r="25354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2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11F883-327B-4467-B869-86F82F436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600" b="1" dirty="0"/>
              <a:t>KESIMPULAN PERMASALAHAN TERHADAP KESEHATAN KERJA</a:t>
            </a:r>
            <a:endParaRPr lang="en-US" sz="3400" dirty="0"/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82734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3B15DF-F276-4880-821F-408596E84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1544" y="548680"/>
            <a:ext cx="8229600" cy="1143000"/>
          </a:xfrm>
        </p:spPr>
        <p:txBody>
          <a:bodyPr>
            <a:normAutofit fontScale="90000"/>
          </a:bodyPr>
          <a:lstStyle/>
          <a:p>
            <a:br>
              <a:rPr lang="id-ID" dirty="0"/>
            </a:b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46548"/>
            <a:ext cx="12192000" cy="2764903"/>
          </a:xfrm>
          <a:solidFill>
            <a:schemeClr val="bg2">
              <a:lumMod val="10000"/>
              <a:alpha val="83000"/>
            </a:schemeClr>
          </a:solidFill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Berdasarkan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pengamatan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video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serta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analisis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data yang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terhadap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pelayanan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kesehatan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di PT. Perkebunan Nusantara XII (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persero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) , </a:t>
            </a:r>
          </a:p>
          <a:p>
            <a:pPr algn="ctr">
              <a:buFontTx/>
              <a:buChar char="-"/>
            </a:pP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Beberapa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bagian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ditemukan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masih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belum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menerapkan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SMK3,</a:t>
            </a:r>
          </a:p>
          <a:p>
            <a:pPr algn="ctr">
              <a:buFontTx/>
              <a:buChar char="-"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Belum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ada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rutin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karyawan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tentang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 K3</a:t>
            </a:r>
            <a:endParaRPr lang="id-ID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6710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B21DE2-F260-4696-9771-436F68FC1D06}"/>
              </a:ext>
            </a:extLst>
          </p:cNvPr>
          <p:cNvSpPr/>
          <p:nvPr/>
        </p:nvSpPr>
        <p:spPr>
          <a:xfrm>
            <a:off x="479376" y="404664"/>
            <a:ext cx="11305256" cy="11521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err="1">
                <a:solidFill>
                  <a:schemeClr val="accent3">
                    <a:lumMod val="50000"/>
                  </a:schemeClr>
                </a:solidFill>
              </a:rPr>
              <a:t>Penggunaan</a:t>
            </a:r>
            <a:r>
              <a:rPr lang="en-US" sz="40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4000" b="1" dirty="0" err="1">
                <a:solidFill>
                  <a:schemeClr val="accent3">
                    <a:lumMod val="50000"/>
                  </a:schemeClr>
                </a:solidFill>
              </a:rPr>
              <a:t>Mesin</a:t>
            </a:r>
            <a:endParaRPr lang="en-US" sz="40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A0FE0F-7125-457A-90DD-892EFF64723F}"/>
              </a:ext>
            </a:extLst>
          </p:cNvPr>
          <p:cNvSpPr/>
          <p:nvPr/>
        </p:nvSpPr>
        <p:spPr>
          <a:xfrm>
            <a:off x="479375" y="1927482"/>
            <a:ext cx="5472609" cy="115212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solidFill>
                  <a:schemeClr val="accent3">
                    <a:lumMod val="50000"/>
                  </a:schemeClr>
                </a:solidFill>
              </a:rPr>
              <a:t>Iklim</a:t>
            </a: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3">
                    <a:lumMod val="50000"/>
                  </a:schemeClr>
                </a:solidFill>
              </a:rPr>
              <a:t>panas</a:t>
            </a:r>
            <a:endParaRPr lang="en-US" sz="32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62AA9A-07E1-495E-9D85-B921A9128F3E}"/>
              </a:ext>
            </a:extLst>
          </p:cNvPr>
          <p:cNvSpPr/>
          <p:nvPr/>
        </p:nvSpPr>
        <p:spPr>
          <a:xfrm>
            <a:off x="6240016" y="1927482"/>
            <a:ext cx="5544616" cy="115212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solidFill>
                  <a:schemeClr val="accent3">
                    <a:lumMod val="50000"/>
                  </a:schemeClr>
                </a:solidFill>
              </a:rPr>
              <a:t>Bising</a:t>
            </a:r>
            <a:endParaRPr lang="en-US" sz="32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B27DDF-E959-432E-9DE2-51BE780F5393}"/>
              </a:ext>
            </a:extLst>
          </p:cNvPr>
          <p:cNvSpPr/>
          <p:nvPr/>
        </p:nvSpPr>
        <p:spPr>
          <a:xfrm>
            <a:off x="479375" y="3429000"/>
            <a:ext cx="5472609" cy="302433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Belum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ada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pengukur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suhu</a:t>
            </a:r>
            <a:endParaRPr lang="en-US" sz="3600" b="1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Sistem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pendingin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ruangan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kurang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memadai</a:t>
            </a:r>
            <a:endParaRPr lang="en-US" sz="3600" b="1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Dispenser air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tidak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tersedia</a:t>
            </a:r>
            <a:endParaRPr lang="en-US" sz="36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0366032-C75D-4FC8-BEE6-4E9F14AA308C}"/>
              </a:ext>
            </a:extLst>
          </p:cNvPr>
          <p:cNvSpPr/>
          <p:nvPr/>
        </p:nvSpPr>
        <p:spPr>
          <a:xfrm>
            <a:off x="6240016" y="3429000"/>
            <a:ext cx="5544616" cy="302433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Belum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ada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penilaian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skala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bising</a:t>
            </a:r>
            <a:endParaRPr lang="en-US" sz="3600" b="1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accent3">
                    <a:lumMod val="50000"/>
                  </a:schemeClr>
                </a:solidFill>
              </a:rPr>
              <a:t>Penggunaan</a:t>
            </a: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 APD (-)</a:t>
            </a:r>
          </a:p>
        </p:txBody>
      </p:sp>
    </p:spTree>
    <p:extLst>
      <p:ext uri="{BB962C8B-B14F-4D97-AF65-F5344CB8AC3E}">
        <p14:creationId xmlns:p14="http://schemas.microsoft.com/office/powerpoint/2010/main" val="1988364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4D6B90-A483-4279-B1EF-408494AF30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61" r="19760"/>
          <a:stretch/>
        </p:blipFill>
        <p:spPr>
          <a:xfrm>
            <a:off x="479376" y="188640"/>
            <a:ext cx="5129203" cy="38164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6E2859-7C35-400D-AB4B-B2EF3EFC21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99" r="19361"/>
          <a:stretch/>
        </p:blipFill>
        <p:spPr>
          <a:xfrm>
            <a:off x="5735960" y="2724180"/>
            <a:ext cx="5040560" cy="367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979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820545-C970-49EC-B888-B62B094F5E4B}"/>
              </a:ext>
            </a:extLst>
          </p:cNvPr>
          <p:cNvSpPr/>
          <p:nvPr/>
        </p:nvSpPr>
        <p:spPr>
          <a:xfrm>
            <a:off x="371364" y="332656"/>
            <a:ext cx="11449272" cy="122413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latin typeface="Franklin Gothic Demi" panose="020B0703020102020204" pitchFamily="34" charset="0"/>
              </a:rPr>
              <a:t>Ergonomi</a:t>
            </a:r>
            <a:r>
              <a:rPr lang="en-US" sz="4400" b="1" dirty="0">
                <a:latin typeface="Franklin Gothic Demi" panose="020B0703020102020204" pitchFamily="34" charset="0"/>
              </a:rPr>
              <a:t> </a:t>
            </a:r>
            <a:r>
              <a:rPr lang="en-US" sz="4400" b="1" dirty="0" err="1">
                <a:latin typeface="Franklin Gothic Demi" panose="020B0703020102020204" pitchFamily="34" charset="0"/>
              </a:rPr>
              <a:t>kerja</a:t>
            </a:r>
            <a:endParaRPr lang="en-US" sz="4400" b="1" dirty="0">
              <a:latin typeface="Franklin Gothic Demi" panose="020B0703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B0A4F5-D57C-4933-905B-028854EA7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053" y="1812516"/>
            <a:ext cx="3166570" cy="21067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72449D-7A61-410C-B5E5-E1FA5A7FD14D}"/>
              </a:ext>
            </a:extLst>
          </p:cNvPr>
          <p:cNvSpPr txBox="1"/>
          <p:nvPr/>
        </p:nvSpPr>
        <p:spPr>
          <a:xfrm>
            <a:off x="382817" y="3919219"/>
            <a:ext cx="6401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Mengangkut</a:t>
            </a:r>
            <a:r>
              <a:rPr lang="en-US" sz="2400" dirty="0"/>
              <a:t> </a:t>
            </a:r>
            <a:r>
              <a:rPr lang="en-US" sz="2400" dirty="0" err="1"/>
              <a:t>pucuk</a:t>
            </a:r>
            <a:r>
              <a:rPr lang="en-US" sz="2400" dirty="0"/>
              <a:t> </a:t>
            </a:r>
            <a:r>
              <a:rPr lang="en-US" sz="2400" dirty="0" err="1"/>
              <a:t>teh</a:t>
            </a:r>
            <a:r>
              <a:rPr lang="en-US" sz="2400" dirty="0"/>
              <a:t> </a:t>
            </a:r>
            <a:r>
              <a:rPr lang="en-US" sz="2400" dirty="0" err="1"/>
              <a:t>diatas</a:t>
            </a:r>
            <a:r>
              <a:rPr lang="en-US" sz="2400" dirty="0"/>
              <a:t> </a:t>
            </a:r>
            <a:r>
              <a:rPr lang="en-US" sz="2400" dirty="0" err="1"/>
              <a:t>kepala</a:t>
            </a:r>
            <a:r>
              <a:rPr lang="en-US" sz="2400" dirty="0"/>
              <a:t> (</a:t>
            </a:r>
            <a:r>
              <a:rPr lang="en-US" sz="2400" dirty="0" err="1"/>
              <a:t>menyunggi</a:t>
            </a:r>
            <a:r>
              <a:rPr lang="en-US" sz="2400" dirty="0"/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963BF1-BBAB-47CD-9AC0-B2BFF698CD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312" y="1847673"/>
            <a:ext cx="3214575" cy="21067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2C68B1-29FF-4956-853F-81AD353E2718}"/>
              </a:ext>
            </a:extLst>
          </p:cNvPr>
          <p:cNvSpPr txBox="1"/>
          <p:nvPr/>
        </p:nvSpPr>
        <p:spPr>
          <a:xfrm>
            <a:off x="7032104" y="4013428"/>
            <a:ext cx="38173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Posisi</a:t>
            </a:r>
            <a:r>
              <a:rPr lang="en-US" sz="2400" dirty="0"/>
              <a:t> duduk </a:t>
            </a:r>
            <a:r>
              <a:rPr lang="en-US" sz="2400" dirty="0" err="1"/>
              <a:t>tidak</a:t>
            </a:r>
            <a:r>
              <a:rPr lang="en-US" sz="2400" dirty="0"/>
              <a:t> </a:t>
            </a:r>
            <a:r>
              <a:rPr lang="en-US" sz="2400" dirty="0" err="1"/>
              <a:t>ergonomis</a:t>
            </a:r>
            <a:endParaRPr lang="en-US" sz="24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DF9E338-7989-4361-ABD2-7C8263778095}"/>
              </a:ext>
            </a:extLst>
          </p:cNvPr>
          <p:cNvSpPr/>
          <p:nvPr/>
        </p:nvSpPr>
        <p:spPr>
          <a:xfrm>
            <a:off x="9264352" y="39844"/>
            <a:ext cx="2808312" cy="280831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Beberapa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area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kerja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tidak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menerapkan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ergonomic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dalam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bekerja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6AD1A4-8AF6-4126-B216-8FCABA046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1228" y="4506256"/>
            <a:ext cx="3312368" cy="217429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5F0F0B7-216C-4C73-9278-38715BFCC2D8}"/>
              </a:ext>
            </a:extLst>
          </p:cNvPr>
          <p:cNvSpPr txBox="1"/>
          <p:nvPr/>
        </p:nvSpPr>
        <p:spPr>
          <a:xfrm>
            <a:off x="5216606" y="5414748"/>
            <a:ext cx="5734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Posisi</a:t>
            </a:r>
            <a:r>
              <a:rPr lang="en-US" dirty="0"/>
              <a:t> </a:t>
            </a:r>
            <a:r>
              <a:rPr lang="en-US" dirty="0" err="1"/>
              <a:t>mesin</a:t>
            </a:r>
            <a:r>
              <a:rPr lang="en-US" dirty="0"/>
              <a:t> </a:t>
            </a:r>
            <a:r>
              <a:rPr lang="en-US" dirty="0" err="1"/>
              <a:t>angkut</a:t>
            </a:r>
            <a:r>
              <a:rPr lang="en-US" dirty="0"/>
              <a:t> </a:t>
            </a:r>
            <a:r>
              <a:rPr lang="en-US" dirty="0" err="1"/>
              <a:t>teh</a:t>
            </a:r>
            <a:r>
              <a:rPr lang="en-US" dirty="0"/>
              <a:t> yang </a:t>
            </a:r>
            <a:r>
              <a:rPr lang="en-US" dirty="0" err="1"/>
              <a:t>sejajar</a:t>
            </a:r>
            <a:r>
              <a:rPr lang="en-US" dirty="0"/>
              <a:t> bahu </a:t>
            </a:r>
            <a:r>
              <a:rPr lang="en-US" dirty="0" err="1"/>
              <a:t>manusia</a:t>
            </a:r>
            <a:r>
              <a:rPr lang="en-US" dirty="0"/>
              <a:t> </a:t>
            </a:r>
            <a:r>
              <a:rPr lang="en-US" dirty="0" err="1"/>
              <a:t>dewasa</a:t>
            </a:r>
            <a:r>
              <a:rPr lang="en-US" dirty="0"/>
              <a:t> </a:t>
            </a:r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menyulitkan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pekerja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mengangkat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451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85FBE8-FB87-4FC0-AB89-FBB0AAEE2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79" y="1844824"/>
            <a:ext cx="5745117" cy="3777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B9249A-40AC-4EBD-93EB-E8D32C2B15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30" r="19130"/>
          <a:stretch/>
        </p:blipFill>
        <p:spPr>
          <a:xfrm>
            <a:off x="6566228" y="1872146"/>
            <a:ext cx="5207465" cy="37955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C71F978-71B3-45C0-BD91-738359599E24}"/>
              </a:ext>
            </a:extLst>
          </p:cNvPr>
          <p:cNvSpPr/>
          <p:nvPr/>
        </p:nvSpPr>
        <p:spPr>
          <a:xfrm>
            <a:off x="371364" y="332656"/>
            <a:ext cx="11449272" cy="122413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latin typeface="Franklin Gothic Demi" panose="020B0703020102020204" pitchFamily="34" charset="0"/>
              </a:rPr>
              <a:t>Pencahayaan</a:t>
            </a:r>
            <a:endParaRPr lang="en-US" sz="4400" b="1" dirty="0">
              <a:latin typeface="Franklin Gothic Demi" panose="020B0703020102020204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5620E-1B3C-4424-9950-5AA2E7F2580E}"/>
              </a:ext>
            </a:extLst>
          </p:cNvPr>
          <p:cNvSpPr/>
          <p:nvPr/>
        </p:nvSpPr>
        <p:spPr>
          <a:xfrm>
            <a:off x="4367808" y="2996952"/>
            <a:ext cx="3672408" cy="3672408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Beberapa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area </a:t>
            </a:r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nampak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redup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dan </a:t>
            </a:r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kurang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pencahayaan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10716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EFEA-DCE0-4BC6-A47B-7BE8478BE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>
                <a:latin typeface="Franklin Gothic Demi" panose="020B0703020102020204" pitchFamily="34" charset="0"/>
              </a:rPr>
              <a:t>Penggunaan</a:t>
            </a:r>
            <a:r>
              <a:rPr lang="en-US" dirty="0">
                <a:latin typeface="Franklin Gothic Demi" panose="020B0703020102020204" pitchFamily="34" charset="0"/>
              </a:rPr>
              <a:t> APD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C159E4-1992-4D32-B06B-9356E6234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9214" r="19214"/>
          <a:stretch/>
        </p:blipFill>
        <p:spPr>
          <a:xfrm>
            <a:off x="1127449" y="3861048"/>
            <a:ext cx="3398168" cy="248357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CCFD16-A260-4E70-8F2F-22FED55442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270" r="18731"/>
          <a:stretch/>
        </p:blipFill>
        <p:spPr>
          <a:xfrm>
            <a:off x="5015879" y="1851819"/>
            <a:ext cx="6048672" cy="432054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F906314-370C-4322-9228-09F69179E36A}"/>
              </a:ext>
            </a:extLst>
          </p:cNvPr>
          <p:cNvSpPr/>
          <p:nvPr/>
        </p:nvSpPr>
        <p:spPr>
          <a:xfrm>
            <a:off x="8832304" y="274638"/>
            <a:ext cx="3154362" cy="31543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 area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banyak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mesin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belum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ada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yang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menggunakan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APD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untuk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menurunkan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bising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D2DEF7-40B6-480E-9AE1-05DEB76F20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48" y="1446836"/>
            <a:ext cx="3398169" cy="219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4798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6D5FB4-80E8-4FDA-85D4-13A12B34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err="1">
                <a:latin typeface="Franklin Gothic Demi" panose="020B0703020102020204" pitchFamily="34" charset="0"/>
              </a:rPr>
              <a:t>Pemeriksaan</a:t>
            </a:r>
            <a:r>
              <a:rPr lang="en-US" b="1" dirty="0">
                <a:latin typeface="Franklin Gothic Demi" panose="020B0703020102020204" pitchFamily="34" charset="0"/>
              </a:rPr>
              <a:t> Kesehatan Tenaga Kerja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C8443F-F561-4360-8A15-B6B14D4EF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Franklin Gothic Book" panose="020B0503020102020204" pitchFamily="34" charset="0"/>
              </a:rPr>
              <a:t>Pengadaan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klinik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perusahaan</a:t>
            </a:r>
            <a:endParaRPr lang="en-US" dirty="0">
              <a:latin typeface="Franklin Gothic Book" panose="020B0503020102020204" pitchFamily="34" charset="0"/>
            </a:endParaRPr>
          </a:p>
          <a:p>
            <a:r>
              <a:rPr lang="en-US" dirty="0" err="1">
                <a:latin typeface="Franklin Gothic Book" panose="020B0503020102020204" pitchFamily="34" charset="0"/>
              </a:rPr>
              <a:t>Pemeriksaan</a:t>
            </a:r>
            <a:r>
              <a:rPr lang="en-US" dirty="0">
                <a:latin typeface="Franklin Gothic Book" panose="020B0503020102020204" pitchFamily="34" charset="0"/>
              </a:rPr>
              <a:t> Kesehatan </a:t>
            </a:r>
            <a:r>
              <a:rPr lang="en-US" dirty="0" err="1">
                <a:latin typeface="Franklin Gothic Book" panose="020B0503020102020204" pitchFamily="34" charset="0"/>
              </a:rPr>
              <a:t>tenaga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kerja</a:t>
            </a:r>
            <a:endParaRPr lang="en-US" dirty="0">
              <a:latin typeface="Franklin Gothic Book" panose="020B0503020102020204" pitchFamily="34" charset="0"/>
            </a:endParaRPr>
          </a:p>
          <a:p>
            <a:pPr lvl="1"/>
            <a:r>
              <a:rPr lang="en-US" dirty="0" err="1">
                <a:latin typeface="Franklin Gothic Book" panose="020B0503020102020204" pitchFamily="34" charset="0"/>
              </a:rPr>
              <a:t>Saat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awal</a:t>
            </a:r>
            <a:endParaRPr lang="en-US" dirty="0">
              <a:latin typeface="Franklin Gothic Book" panose="020B0503020102020204" pitchFamily="34" charset="0"/>
            </a:endParaRPr>
          </a:p>
          <a:p>
            <a:pPr lvl="1"/>
            <a:r>
              <a:rPr lang="en-US" dirty="0" err="1">
                <a:latin typeface="Franklin Gothic Book" panose="020B0503020102020204" pitchFamily="34" charset="0"/>
              </a:rPr>
              <a:t>Berkala</a:t>
            </a:r>
            <a:endParaRPr lang="en-US" dirty="0">
              <a:latin typeface="Franklin Gothic Book" panose="020B0503020102020204" pitchFamily="34" charset="0"/>
            </a:endParaRPr>
          </a:p>
          <a:p>
            <a:pPr lvl="1"/>
            <a:r>
              <a:rPr lang="en-US" dirty="0" err="1">
                <a:latin typeface="Franklin Gothic Book" panose="020B0503020102020204" pitchFamily="34" charset="0"/>
              </a:rPr>
              <a:t>Saat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khusus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Franklin Gothic Book" panose="020B0503020102020204" pitchFamily="34" charset="0"/>
              </a:rPr>
              <a:t>(</a:t>
            </a:r>
            <a:r>
              <a:rPr lang="en-US" dirty="0" err="1">
                <a:latin typeface="Franklin Gothic Book" panose="020B0503020102020204" pitchFamily="34" charset="0"/>
              </a:rPr>
              <a:t>Tidak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ada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informasi</a:t>
            </a:r>
            <a:r>
              <a:rPr lang="en-US" dirty="0">
                <a:latin typeface="Franklin Gothic Book" panose="020B0503020102020204" pitchFamily="34" charset="0"/>
              </a:rPr>
              <a:t>)</a:t>
            </a:r>
          </a:p>
          <a:p>
            <a:r>
              <a:rPr lang="en-US" dirty="0">
                <a:latin typeface="Franklin Gothic Book" panose="020B0503020102020204" pitchFamily="34" charset="0"/>
              </a:rPr>
              <a:t>Kotak P3K </a:t>
            </a:r>
            <a:r>
              <a:rPr lang="en-US" dirty="0">
                <a:latin typeface="Franklin Gothic Book" panose="020B0503020102020204" pitchFamily="34" charset="0"/>
                <a:sym typeface="Wingdings" panose="05000000000000000000" pitchFamily="2" charset="2"/>
              </a:rPr>
              <a:t> </a:t>
            </a:r>
            <a:r>
              <a:rPr lang="en-US" dirty="0" err="1">
                <a:latin typeface="Franklin Gothic Book" panose="020B0503020102020204" pitchFamily="34" charset="0"/>
                <a:sym typeface="Wingdings" panose="05000000000000000000" pitchFamily="2" charset="2"/>
              </a:rPr>
              <a:t>untuk</a:t>
            </a:r>
            <a:r>
              <a:rPr lang="en-US" dirty="0">
                <a:latin typeface="Franklin Gothic Book" panose="020B0503020102020204" pitchFamily="3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Franklin Gothic Book" panose="020B0503020102020204" pitchFamily="34" charset="0"/>
                <a:sym typeface="Wingdings" panose="05000000000000000000" pitchFamily="2" charset="2"/>
              </a:rPr>
              <a:t>penanganan</a:t>
            </a:r>
            <a:r>
              <a:rPr lang="en-US" dirty="0">
                <a:latin typeface="Franklin Gothic Book" panose="020B0503020102020204" pitchFamily="3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Franklin Gothic Book" panose="020B0503020102020204" pitchFamily="34" charset="0"/>
                <a:sym typeface="Wingdings" panose="05000000000000000000" pitchFamily="2" charset="2"/>
              </a:rPr>
              <a:t>awal</a:t>
            </a:r>
            <a:r>
              <a:rPr lang="en-US" dirty="0">
                <a:latin typeface="Franklin Gothic Book" panose="020B0503020102020204" pitchFamily="3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Franklin Gothic Book" panose="020B0503020102020204" pitchFamily="34" charset="0"/>
                <a:sym typeface="Wingdings" panose="05000000000000000000" pitchFamily="2" charset="2"/>
              </a:rPr>
              <a:t>kecelakaan</a:t>
            </a:r>
            <a:r>
              <a:rPr lang="en-US" dirty="0">
                <a:latin typeface="Franklin Gothic Book" panose="020B0503020102020204" pitchFamily="3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Franklin Gothic Book" panose="020B0503020102020204" pitchFamily="34" charset="0"/>
                <a:sym typeface="Wingdings" panose="05000000000000000000" pitchFamily="2" charset="2"/>
              </a:rPr>
              <a:t>kerja</a:t>
            </a:r>
            <a:r>
              <a:rPr lang="en-US" dirty="0">
                <a:latin typeface="Franklin Gothic Book" panose="020B0503020102020204" pitchFamily="34" charset="0"/>
                <a:sym typeface="Wingdings" panose="05000000000000000000" pitchFamily="2" charset="2"/>
              </a:rPr>
              <a:t> </a:t>
            </a:r>
            <a:endParaRPr lang="en-US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226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268898"/>
            <a:ext cx="10972800" cy="1800200"/>
          </a:xfrm>
        </p:spPr>
        <p:txBody>
          <a:bodyPr anchor="t">
            <a:normAutofit/>
          </a:bodyPr>
          <a:lstStyle/>
          <a:p>
            <a:pPr lvl="0"/>
            <a:r>
              <a:rPr lang="en-US" sz="4900" dirty="0">
                <a:latin typeface="Franklin Gothic Demi" panose="020B0703020102020204" pitchFamily="34" charset="0"/>
              </a:rPr>
              <a:t>PT Perkebunan Nusantara XII (Persero)</a:t>
            </a:r>
            <a:br>
              <a:rPr lang="en-US" sz="3600" dirty="0">
                <a:latin typeface="Franklin Gothic Book" panose="020B0503020102020204" pitchFamily="34" charset="0"/>
              </a:rPr>
            </a:br>
            <a:r>
              <a:rPr lang="en-US" sz="3100" dirty="0">
                <a:latin typeface="Franklin Gothic Book" panose="020B0503020102020204" pitchFamily="34" charset="0"/>
              </a:rPr>
              <a:t>Badan Usaha Milik Negara yang </a:t>
            </a:r>
            <a:r>
              <a:rPr lang="en-US" sz="3100" dirty="0" err="1">
                <a:latin typeface="Franklin Gothic Book" panose="020B0503020102020204" pitchFamily="34" charset="0"/>
              </a:rPr>
              <a:t>bergerak</a:t>
            </a:r>
            <a:r>
              <a:rPr lang="en-US" sz="3100" dirty="0">
                <a:latin typeface="Franklin Gothic Book" panose="020B0503020102020204" pitchFamily="34" charset="0"/>
              </a:rPr>
              <a:t> </a:t>
            </a:r>
            <a:r>
              <a:rPr lang="en-US" sz="3100" dirty="0" err="1">
                <a:latin typeface="Franklin Gothic Book" panose="020B0503020102020204" pitchFamily="34" charset="0"/>
              </a:rPr>
              <a:t>dalam</a:t>
            </a:r>
            <a:r>
              <a:rPr lang="en-US" sz="3100" dirty="0">
                <a:latin typeface="Franklin Gothic Book" panose="020B0503020102020204" pitchFamily="34" charset="0"/>
              </a:rPr>
              <a:t> </a:t>
            </a:r>
            <a:r>
              <a:rPr lang="en-US" sz="3100" dirty="0" err="1">
                <a:latin typeface="Franklin Gothic Book" panose="020B0503020102020204" pitchFamily="34" charset="0"/>
              </a:rPr>
              <a:t>bidang</a:t>
            </a:r>
            <a:r>
              <a:rPr lang="en-US" sz="3100" dirty="0">
                <a:latin typeface="Franklin Gothic Book" panose="020B0503020102020204" pitchFamily="34" charset="0"/>
              </a:rPr>
              <a:t> </a:t>
            </a:r>
            <a:r>
              <a:rPr lang="en-US" sz="3100" dirty="0" err="1">
                <a:latin typeface="Franklin Gothic Book" panose="020B0503020102020204" pitchFamily="34" charset="0"/>
              </a:rPr>
              <a:t>agribisnis</a:t>
            </a:r>
            <a:r>
              <a:rPr lang="en-US" sz="3100" dirty="0">
                <a:latin typeface="Franklin Gothic Book" panose="020B0503020102020204" pitchFamily="34" charset="0"/>
              </a:rPr>
              <a:t> dan </a:t>
            </a:r>
            <a:r>
              <a:rPr lang="en-US" sz="3100" dirty="0" err="1">
                <a:latin typeface="Franklin Gothic Book" panose="020B0503020102020204" pitchFamily="34" charset="0"/>
              </a:rPr>
              <a:t>agri-industri</a:t>
            </a:r>
            <a:endParaRPr lang="id-ID" sz="3600" dirty="0">
              <a:latin typeface="Franklin Gothic Book" panose="020B05030201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A1ABDE-27EF-4844-AAC1-CB4D8D2AE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668" y="2564904"/>
            <a:ext cx="8792215" cy="380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225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30FE75-0E6F-40DC-BCDC-978B8C949D65}"/>
              </a:ext>
            </a:extLst>
          </p:cNvPr>
          <p:cNvSpPr txBox="1"/>
          <p:nvPr/>
        </p:nvSpPr>
        <p:spPr>
          <a:xfrm>
            <a:off x="815752" y="548694"/>
            <a:ext cx="10560496" cy="7425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  <a:tabLst>
                <a:tab pos="457200" algn="l"/>
                <a:tab pos="571500" algn="l"/>
                <a:tab pos="685800" algn="l"/>
              </a:tabLst>
            </a:pPr>
            <a:r>
              <a:rPr lang="en-ID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APD  </a:t>
            </a:r>
            <a:r>
              <a:rPr lang="en-ID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tidak</a:t>
            </a:r>
            <a:r>
              <a:rPr lang="en-ID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sesuai</a:t>
            </a:r>
            <a:r>
              <a:rPr lang="en-ID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standart</a:t>
            </a:r>
            <a:endParaRPr lang="en-ID" sz="3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1424" y="1868686"/>
            <a:ext cx="4160838" cy="3120628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tretch/>
        </p:blipFill>
        <p:spPr>
          <a:xfrm>
            <a:off x="5879976" y="2492811"/>
            <a:ext cx="4160838" cy="187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980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74362-3FC9-489B-A63C-C5D5483BFD0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07368" y="889289"/>
            <a:ext cx="10998450" cy="66909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457200" lvl="0" indent="-457200" algn="just">
              <a:lnSpc>
                <a:spcPct val="150000"/>
              </a:lnSpc>
              <a:spcAft>
                <a:spcPts val="1000"/>
              </a:spcAft>
              <a:buFont typeface="+mj-lt"/>
              <a:buAutoNum type="arabicPeriod" startAt="2"/>
              <a:tabLst>
                <a:tab pos="457200" algn="l"/>
                <a:tab pos="571500" algn="l"/>
                <a:tab pos="685800" algn="l"/>
              </a:tabLst>
            </a:pPr>
            <a:r>
              <a:rPr lang="id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Tidak ada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nya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alat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pengaman</a:t>
            </a:r>
            <a:r>
              <a:rPr lang="id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resiko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box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terjatuh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mengenai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pekerja</a:t>
            </a:r>
            <a:r>
              <a:rPr lang="id-ID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n-ID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/>
          <a:srcRect l="18395" r="18252"/>
          <a:stretch/>
        </p:blipFill>
        <p:spPr>
          <a:xfrm>
            <a:off x="839416" y="1844824"/>
            <a:ext cx="6085468" cy="432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52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7FECFF-2FB9-4D06-B2DD-B73D434CF6AA}"/>
              </a:ext>
            </a:extLst>
          </p:cNvPr>
          <p:cNvSpPr txBox="1"/>
          <p:nvPr/>
        </p:nvSpPr>
        <p:spPr>
          <a:xfrm>
            <a:off x="479376" y="620688"/>
            <a:ext cx="11225262" cy="66120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AutoNum type="arabicPeriod" startAt="3"/>
              <a:tabLst>
                <a:tab pos="457200" algn="l"/>
                <a:tab pos="571500" algn="l"/>
                <a:tab pos="685800" algn="l"/>
              </a:tabLst>
            </a:pP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Kurangnya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alat-alat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membantu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pekerja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mengangkat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beban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tretch/>
        </p:blipFill>
        <p:spPr>
          <a:xfrm>
            <a:off x="1199456" y="2204864"/>
            <a:ext cx="4480498" cy="2016224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tretch/>
        </p:blipFill>
        <p:spPr>
          <a:xfrm>
            <a:off x="6240016" y="2204863"/>
            <a:ext cx="4480498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8180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BB3A00-3695-4079-858B-1B393D09F777}"/>
              </a:ext>
            </a:extLst>
          </p:cNvPr>
          <p:cNvSpPr txBox="1"/>
          <p:nvPr/>
        </p:nvSpPr>
        <p:spPr>
          <a:xfrm>
            <a:off x="1055440" y="438324"/>
            <a:ext cx="8614063" cy="66954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457200" lvl="0" indent="-457200" algn="just">
              <a:lnSpc>
                <a:spcPct val="150000"/>
              </a:lnSpc>
              <a:spcAft>
                <a:spcPts val="1000"/>
              </a:spcAft>
              <a:buFont typeface="+mj-lt"/>
              <a:buAutoNum type="arabicPeriod" startAt="4"/>
              <a:tabLst>
                <a:tab pos="457200" algn="l"/>
                <a:tab pos="571500" algn="l"/>
                <a:tab pos="685800" algn="l"/>
              </a:tabLst>
            </a:pP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Pada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roses </a:t>
            </a:r>
            <a:r>
              <a:rPr lang="en-US" sz="28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erapian</a:t>
            </a:r>
            <a:endParaRPr lang="en-ID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8860" r="18492"/>
          <a:stretch/>
        </p:blipFill>
        <p:spPr>
          <a:xfrm>
            <a:off x="1487488" y="1700808"/>
            <a:ext cx="5883965" cy="422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362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BE7956-E3C8-468D-9F95-FB2BBB5636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12" r="25354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2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11F883-327B-4467-B869-86F82F436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314750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600" b="1" dirty="0"/>
              <a:t>SOLUSI/ALTERNATIF PENYELESAIAN (KOMPREHENSIF) TERHADAP PERMASALAHAN YANG DITEMUKAN</a:t>
            </a:r>
            <a:endParaRPr lang="en-US" sz="3400" dirty="0"/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772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BE5DA98-0715-40A2-9AA4-0CC2506F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Demi" panose="020B0703020102020204" pitchFamily="34" charset="0"/>
              </a:rPr>
              <a:t>Proses Kerja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5EDFBB-5407-4099-8397-AD0B7F65EF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Masalah</a:t>
            </a:r>
            <a:r>
              <a:rPr lang="en-US" sz="3200" dirty="0"/>
              <a:t> yang </a:t>
            </a:r>
            <a:r>
              <a:rPr lang="en-US" sz="3200" dirty="0" err="1"/>
              <a:t>ditemukan</a:t>
            </a:r>
            <a:endParaRPr lang="en-US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77BCBB-3DE0-4005-9570-03AFAB37E45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 dirty="0" err="1"/>
              <a:t>Penggunaan</a:t>
            </a:r>
            <a:r>
              <a:rPr lang="en-US" sz="3200" dirty="0"/>
              <a:t> APD </a:t>
            </a:r>
            <a:r>
              <a:rPr lang="en-US" sz="3200" dirty="0" err="1"/>
              <a:t>tidak</a:t>
            </a:r>
            <a:r>
              <a:rPr lang="en-US" sz="3200" dirty="0"/>
              <a:t> pada </a:t>
            </a:r>
            <a:r>
              <a:rPr lang="en-US" sz="3200" dirty="0" err="1"/>
              <a:t>semua</a:t>
            </a:r>
            <a:r>
              <a:rPr lang="en-US" sz="3200" dirty="0"/>
              <a:t> </a:t>
            </a:r>
            <a:r>
              <a:rPr lang="en-US" sz="3200" dirty="0" err="1"/>
              <a:t>karyawan</a:t>
            </a:r>
            <a:endParaRPr lang="en-US" sz="3200" dirty="0"/>
          </a:p>
          <a:p>
            <a:r>
              <a:rPr lang="en-US" sz="3200" dirty="0" err="1"/>
              <a:t>Tidak</a:t>
            </a:r>
            <a:r>
              <a:rPr lang="en-US" sz="3200" dirty="0"/>
              <a:t> </a:t>
            </a:r>
            <a:r>
              <a:rPr lang="en-US" sz="3200" dirty="0" err="1"/>
              <a:t>ada</a:t>
            </a:r>
            <a:r>
              <a:rPr lang="en-US" sz="3200" dirty="0"/>
              <a:t> APD </a:t>
            </a: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mengurangi</a:t>
            </a:r>
            <a:r>
              <a:rPr lang="en-US" sz="3200" dirty="0"/>
              <a:t> </a:t>
            </a:r>
            <a:r>
              <a:rPr lang="en-US" sz="3200" dirty="0" err="1"/>
              <a:t>kebisingan</a:t>
            </a:r>
            <a:r>
              <a:rPr lang="en-US" sz="3200" dirty="0"/>
              <a:t> </a:t>
            </a:r>
            <a:r>
              <a:rPr lang="en-US" sz="3200" dirty="0" err="1"/>
              <a:t>mesin</a:t>
            </a:r>
            <a:endParaRPr lang="en-US" sz="32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8DF32D-CB99-4384-9F06-EAED8E19AE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Solusi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1247E9-FF0C-4D1F-825E-7D0938A4FED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dirty="0" err="1"/>
              <a:t>Karyawan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disiplin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APD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/>
              <a:t>sanksi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teguran</a:t>
            </a:r>
            <a:r>
              <a:rPr lang="en-US" dirty="0"/>
              <a:t> </a:t>
            </a:r>
            <a:r>
              <a:rPr lang="en-US" dirty="0" err="1"/>
              <a:t>lisan</a:t>
            </a:r>
            <a:r>
              <a:rPr lang="en-US" dirty="0"/>
              <a:t> dan tulisan (Surat </a:t>
            </a:r>
            <a:r>
              <a:rPr lang="en-US" dirty="0" err="1"/>
              <a:t>Peringatan</a:t>
            </a:r>
            <a:r>
              <a:rPr lang="en-US" dirty="0"/>
              <a:t> 1 dan 2)</a:t>
            </a:r>
            <a:endParaRPr lang="id-ID" dirty="0"/>
          </a:p>
          <a:p>
            <a:pPr lvl="0"/>
            <a:r>
              <a:rPr lang="en-US" dirty="0" err="1"/>
              <a:t>Menerapkan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reward dan punishment </a:t>
            </a:r>
          </a:p>
          <a:p>
            <a:pPr lvl="0"/>
            <a:r>
              <a:rPr lang="en-US" dirty="0" err="1"/>
              <a:t>Edukasi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penyakit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timbul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APD</a:t>
            </a:r>
            <a:endParaRPr lang="id-ID" dirty="0"/>
          </a:p>
          <a:p>
            <a:pPr lvl="0"/>
            <a:r>
              <a:rPr lang="en-US" dirty="0" err="1"/>
              <a:t>Pemasangan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dan </a:t>
            </a:r>
            <a:r>
              <a:rPr lang="en-US" dirty="0" err="1"/>
              <a:t>petunjuk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kselamatan</a:t>
            </a:r>
            <a:r>
              <a:rPr lang="en-US" dirty="0"/>
              <a:t> </a:t>
            </a:r>
            <a:r>
              <a:rPr lang="en-US" dirty="0" err="1"/>
              <a:t>kerja</a:t>
            </a:r>
            <a:r>
              <a:rPr lang="en-US" dirty="0"/>
              <a:t> yang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dilihat</a:t>
            </a:r>
            <a:r>
              <a:rPr lang="en-US" dirty="0"/>
              <a:t> oleh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pekerja</a:t>
            </a:r>
            <a:endParaRPr lang="id-ID" dirty="0"/>
          </a:p>
          <a:p>
            <a:pPr lvl="0"/>
            <a:r>
              <a:rPr lang="en-US" dirty="0" err="1"/>
              <a:t>Pelatihan</a:t>
            </a:r>
            <a:r>
              <a:rPr lang="en-US" dirty="0"/>
              <a:t> </a:t>
            </a:r>
            <a:r>
              <a:rPr lang="en-US" dirty="0" err="1"/>
              <a:t>rutin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karyawan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K3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74868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BE5DA98-0715-40A2-9AA4-0CC2506F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Demi" panose="020B0703020102020204" pitchFamily="34" charset="0"/>
              </a:rPr>
              <a:t>Proses Kerja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5EDFBB-5407-4099-8397-AD0B7F65EF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Masalah</a:t>
            </a:r>
            <a:r>
              <a:rPr lang="en-US" sz="3200" dirty="0"/>
              <a:t> yang </a:t>
            </a:r>
            <a:r>
              <a:rPr lang="en-US" sz="3200" dirty="0" err="1"/>
              <a:t>ditemukan</a:t>
            </a:r>
            <a:endParaRPr lang="en-US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77BCBB-3DE0-4005-9570-03AFAB37E45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Posisi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kerja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tidak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ergonomis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 pada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beberapa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Courier New" panose="02070309020205020404" pitchFamily="49" charset="0"/>
              </a:rPr>
              <a:t>bagian</a:t>
            </a:r>
            <a:endParaRPr lang="en-US" sz="2800" dirty="0">
              <a:effectLst/>
              <a:latin typeface="+mj-lt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endParaRPr lang="en-US" sz="2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8DF32D-CB99-4384-9F06-EAED8E19AE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Solusi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1247E9-FF0C-4D1F-825E-7D0938A4FED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Edukasi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sikap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tubuh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bekerja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sehingga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menimbulkan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PAK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dikemudian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hari</a:t>
            </a:r>
            <a:endParaRPr lang="en-US" sz="2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2800" dirty="0" err="1">
                <a:latin typeface="+mj-lt"/>
              </a:rPr>
              <a:t>Pengaturan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posisi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mesin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sehingga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prinsip</a:t>
            </a:r>
            <a:r>
              <a:rPr lang="en-US" sz="2800" dirty="0">
                <a:latin typeface="+mj-lt"/>
              </a:rPr>
              <a:t> ergonomic </a:t>
            </a:r>
            <a:r>
              <a:rPr lang="en-US" sz="2800" dirty="0" err="1">
                <a:latin typeface="+mj-lt"/>
              </a:rPr>
              <a:t>saat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bekerja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dapat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tercapai</a:t>
            </a:r>
            <a:endParaRPr lang="id-ID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01660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E4C118-BD8B-4220-9EBE-C668766EA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>
                <a:latin typeface="Franklin Gothic Demi" panose="020B0703020102020204" pitchFamily="34" charset="0"/>
              </a:rPr>
              <a:t>Lingkungan</a:t>
            </a:r>
            <a:r>
              <a:rPr lang="en-US" dirty="0">
                <a:latin typeface="Franklin Gothic Demi" panose="020B0703020102020204" pitchFamily="34" charset="0"/>
              </a:rPr>
              <a:t> Kerja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A8A26F-7626-4AC3-8716-ECB14E9CF9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Masalah</a:t>
            </a:r>
            <a:r>
              <a:rPr lang="en-US" sz="3200" dirty="0"/>
              <a:t> yang </a:t>
            </a:r>
            <a:r>
              <a:rPr lang="en-US" sz="3200" dirty="0" err="1"/>
              <a:t>ditemukan</a:t>
            </a:r>
            <a:endParaRPr lang="en-US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1DD9C2-8A30-49C7-B81B-808D7744EF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0"/>
            <a:r>
              <a:rPr lang="id-ID" sz="2800" dirty="0"/>
              <a:t>Faktor iklim kerja yang panas </a:t>
            </a:r>
            <a:r>
              <a:rPr lang="en-US" sz="2800" dirty="0" err="1"/>
              <a:t>tanpa</a:t>
            </a:r>
            <a:r>
              <a:rPr lang="en-US" sz="2800" dirty="0"/>
              <a:t> </a:t>
            </a:r>
            <a:r>
              <a:rPr lang="en-US" sz="2800" dirty="0" err="1"/>
              <a:t>pelindung</a:t>
            </a:r>
            <a:r>
              <a:rPr lang="en-US" sz="2800" dirty="0"/>
              <a:t> di area </a:t>
            </a:r>
            <a:r>
              <a:rPr lang="en-US" sz="2800" dirty="0" err="1"/>
              <a:t>pemetikan</a:t>
            </a:r>
            <a:endParaRPr lang="id-ID" sz="2800" dirty="0"/>
          </a:p>
          <a:p>
            <a:pPr lvl="0"/>
            <a:r>
              <a:rPr lang="en-US" sz="2800" dirty="0"/>
              <a:t>Factor </a:t>
            </a:r>
            <a:r>
              <a:rPr lang="en-US" sz="2800" dirty="0" err="1"/>
              <a:t>iklim</a:t>
            </a:r>
            <a:r>
              <a:rPr lang="en-US" sz="2800" dirty="0"/>
              <a:t> </a:t>
            </a:r>
            <a:r>
              <a:rPr lang="en-US" sz="2800" dirty="0" err="1"/>
              <a:t>kerja</a:t>
            </a:r>
            <a:r>
              <a:rPr lang="en-US" sz="2800" dirty="0"/>
              <a:t> </a:t>
            </a:r>
            <a:r>
              <a:rPr lang="en-US" sz="2800" dirty="0" err="1"/>
              <a:t>panas</a:t>
            </a:r>
            <a:r>
              <a:rPr lang="en-US" sz="2800" dirty="0"/>
              <a:t> pada area </a:t>
            </a:r>
            <a:r>
              <a:rPr lang="en-US" sz="2800" dirty="0" err="1"/>
              <a:t>pembakaran</a:t>
            </a:r>
            <a:r>
              <a:rPr lang="en-US" sz="2800" dirty="0"/>
              <a:t> </a:t>
            </a:r>
            <a:r>
              <a:rPr lang="en-US" sz="2800" dirty="0" err="1"/>
              <a:t>kayu</a:t>
            </a:r>
            <a:r>
              <a:rPr lang="en-US" sz="2800" dirty="0"/>
              <a:t>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digunakan</a:t>
            </a:r>
            <a:r>
              <a:rPr lang="en-US" sz="2800" dirty="0"/>
              <a:t> </a:t>
            </a:r>
            <a:r>
              <a:rPr lang="en-US" sz="2800" dirty="0" err="1"/>
              <a:t>sebagai</a:t>
            </a:r>
            <a:r>
              <a:rPr lang="en-US" sz="2800" dirty="0"/>
              <a:t> </a:t>
            </a:r>
            <a:r>
              <a:rPr lang="en-US" sz="2800" dirty="0" err="1"/>
              <a:t>metode</a:t>
            </a:r>
            <a:r>
              <a:rPr lang="en-US" sz="2800" dirty="0"/>
              <a:t> </a:t>
            </a:r>
            <a:r>
              <a:rPr lang="en-US" sz="2800" dirty="0" err="1"/>
              <a:t>pengeringan</a:t>
            </a:r>
            <a:endParaRPr lang="id-ID" sz="2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B75DEA-6CD1-4A07-B9B9-CD26B73D39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Solusi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6EA7B1-F68F-40F5-8B03-6BE6C9FF8E5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err="1"/>
              <a:t>Pengukuran</a:t>
            </a:r>
            <a:r>
              <a:rPr lang="en-US" dirty="0"/>
              <a:t> </a:t>
            </a:r>
            <a:r>
              <a:rPr lang="en-US" dirty="0" err="1"/>
              <a:t>intensitas</a:t>
            </a:r>
            <a:r>
              <a:rPr lang="en-US" dirty="0"/>
              <a:t> </a:t>
            </a:r>
            <a:r>
              <a:rPr lang="en-US" dirty="0" err="1"/>
              <a:t>cahaya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berkala</a:t>
            </a:r>
            <a:r>
              <a:rPr lang="en-US" dirty="0"/>
              <a:t> di </a:t>
            </a:r>
            <a:r>
              <a:rPr lang="en-US" dirty="0" err="1"/>
              <a:t>ruangan</a:t>
            </a:r>
            <a:r>
              <a:rPr lang="en-US" dirty="0"/>
              <a:t> </a:t>
            </a:r>
            <a:r>
              <a:rPr lang="en-US" dirty="0" err="1"/>
              <a:t>ruangan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bila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ada</a:t>
            </a:r>
            <a:r>
              <a:rPr lang="en-US" dirty="0">
                <a:sym typeface="Wingdings" panose="05000000000000000000" pitchFamily="2" charset="2"/>
              </a:rPr>
              <a:t> yang </a:t>
            </a:r>
            <a:r>
              <a:rPr lang="en-US" dirty="0" err="1">
                <a:sym typeface="Wingdings" panose="05000000000000000000" pitchFamily="2" charset="2"/>
              </a:rPr>
              <a:t>kurang</a:t>
            </a:r>
            <a:r>
              <a:rPr lang="en-US" dirty="0">
                <a:sym typeface="Wingdings" panose="05000000000000000000" pitchFamily="2" charset="2"/>
              </a:rPr>
              <a:t>  </a:t>
            </a:r>
            <a:r>
              <a:rPr lang="en-US" dirty="0" err="1">
                <a:sym typeface="Wingdings" panose="05000000000000000000" pitchFamily="2" charset="2"/>
              </a:rPr>
              <a:t>tambah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pencahayaan</a:t>
            </a:r>
            <a:endParaRPr lang="en-US" dirty="0"/>
          </a:p>
          <a:p>
            <a:pPr lvl="0"/>
            <a:r>
              <a:rPr lang="en-US" dirty="0" err="1"/>
              <a:t>Mengatur</a:t>
            </a:r>
            <a:r>
              <a:rPr lang="en-US" dirty="0"/>
              <a:t> </a:t>
            </a:r>
            <a:r>
              <a:rPr lang="en-US" dirty="0" err="1"/>
              <a:t>kelembaban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sirkulasi</a:t>
            </a:r>
            <a:r>
              <a:rPr lang="en-US" dirty="0"/>
              <a:t> </a:t>
            </a:r>
            <a:r>
              <a:rPr lang="en-US" dirty="0" err="1"/>
              <a:t>udara</a:t>
            </a:r>
            <a:r>
              <a:rPr lang="en-US" dirty="0"/>
              <a:t> yang </a:t>
            </a:r>
            <a:r>
              <a:rPr lang="en-US" dirty="0" err="1"/>
              <a:t>baik</a:t>
            </a:r>
            <a:endParaRPr lang="id-ID" dirty="0"/>
          </a:p>
          <a:p>
            <a:pPr lvl="0"/>
            <a:r>
              <a:rPr lang="id-ID" dirty="0"/>
              <a:t>Pembenahan alat dan beberapa infrastruktur bangunan lebih diperhatikan agar menimalisir terjadinya kecelakaan kerja</a:t>
            </a:r>
            <a:r>
              <a:rPr lang="en-US" dirty="0"/>
              <a:t>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84267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E4C118-BD8B-4220-9EBE-C668766EA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>
                <a:latin typeface="Franklin Gothic Demi" panose="020B0703020102020204" pitchFamily="34" charset="0"/>
              </a:rPr>
              <a:t>Lingkungan</a:t>
            </a:r>
            <a:r>
              <a:rPr lang="en-US" dirty="0">
                <a:latin typeface="Franklin Gothic Demi" panose="020B0703020102020204" pitchFamily="34" charset="0"/>
              </a:rPr>
              <a:t> Kerja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A8A26F-7626-4AC3-8716-ECB14E9CF9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Masalah</a:t>
            </a:r>
            <a:r>
              <a:rPr lang="en-US" sz="3200" dirty="0"/>
              <a:t> yang </a:t>
            </a:r>
            <a:r>
              <a:rPr lang="en-US" sz="3200" dirty="0" err="1"/>
              <a:t>ditemukan</a:t>
            </a:r>
            <a:endParaRPr lang="en-US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1DD9C2-8A30-49C7-B81B-808D7744EF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0"/>
            <a:r>
              <a:rPr lang="en-US" sz="2800" dirty="0"/>
              <a:t>Lokasi </a:t>
            </a:r>
            <a:r>
              <a:rPr lang="en-US" sz="2800" dirty="0" err="1"/>
              <a:t>pelayuan</a:t>
            </a:r>
            <a:r>
              <a:rPr lang="en-US" sz="2800" dirty="0"/>
              <a:t> </a:t>
            </a:r>
            <a:r>
              <a:rPr lang="en-US" sz="2800" dirty="0" err="1"/>
              <a:t>lembab</a:t>
            </a:r>
            <a:endParaRPr lang="id-ID" sz="2800" dirty="0"/>
          </a:p>
          <a:p>
            <a:pPr lvl="0"/>
            <a:r>
              <a:rPr lang="en-US" sz="2800" dirty="0" err="1"/>
              <a:t>Pencahayaan</a:t>
            </a:r>
            <a:r>
              <a:rPr lang="en-US" sz="2800" dirty="0"/>
              <a:t> di </a:t>
            </a:r>
            <a:r>
              <a:rPr lang="en-US" sz="2800" dirty="0" err="1"/>
              <a:t>beberapa</a:t>
            </a:r>
            <a:r>
              <a:rPr lang="en-US" sz="2800" dirty="0"/>
              <a:t> </a:t>
            </a:r>
            <a:r>
              <a:rPr lang="en-US" sz="2800" dirty="0" err="1"/>
              <a:t>ruang</a:t>
            </a:r>
            <a:r>
              <a:rPr lang="en-US" sz="2800" dirty="0"/>
              <a:t> di Gedung </a:t>
            </a:r>
            <a:r>
              <a:rPr lang="id-ID" sz="2800" dirty="0"/>
              <a:t>n</a:t>
            </a:r>
            <a:r>
              <a:rPr lang="en-US" sz="2800" dirty="0" err="1"/>
              <a:t>ampak</a:t>
            </a:r>
            <a:r>
              <a:rPr lang="en-US" sz="2800" dirty="0"/>
              <a:t>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sesuai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nilai</a:t>
            </a:r>
            <a:r>
              <a:rPr lang="en-US" sz="2800" dirty="0"/>
              <a:t> idea</a:t>
            </a:r>
            <a:r>
              <a:rPr lang="id-ID" sz="2800" dirty="0"/>
              <a:t>l</a:t>
            </a:r>
          </a:p>
          <a:p>
            <a:endParaRPr lang="en-US" sz="2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B75DEA-6CD1-4A07-B9B9-CD26B73D39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Solusi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6EA7B1-F68F-40F5-8B03-6BE6C9FF8E5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err="1"/>
              <a:t>Pengukuran</a:t>
            </a:r>
            <a:r>
              <a:rPr lang="en-US" dirty="0"/>
              <a:t> </a:t>
            </a:r>
            <a:r>
              <a:rPr lang="en-US" dirty="0" err="1"/>
              <a:t>intensitas</a:t>
            </a:r>
            <a:r>
              <a:rPr lang="en-US" dirty="0"/>
              <a:t> </a:t>
            </a:r>
            <a:r>
              <a:rPr lang="en-US" dirty="0" err="1"/>
              <a:t>cahaya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berkala</a:t>
            </a:r>
            <a:r>
              <a:rPr lang="en-US" dirty="0"/>
              <a:t> di </a:t>
            </a:r>
            <a:r>
              <a:rPr lang="en-US" dirty="0" err="1"/>
              <a:t>ruangan</a:t>
            </a:r>
            <a:r>
              <a:rPr lang="en-US" dirty="0"/>
              <a:t> </a:t>
            </a:r>
            <a:r>
              <a:rPr lang="en-US" dirty="0" err="1"/>
              <a:t>ruangan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bila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ada</a:t>
            </a:r>
            <a:r>
              <a:rPr lang="en-US" dirty="0">
                <a:sym typeface="Wingdings" panose="05000000000000000000" pitchFamily="2" charset="2"/>
              </a:rPr>
              <a:t> yang </a:t>
            </a:r>
            <a:r>
              <a:rPr lang="en-US" dirty="0" err="1">
                <a:sym typeface="Wingdings" panose="05000000000000000000" pitchFamily="2" charset="2"/>
              </a:rPr>
              <a:t>kurang</a:t>
            </a:r>
            <a:r>
              <a:rPr lang="en-US" dirty="0">
                <a:sym typeface="Wingdings" panose="05000000000000000000" pitchFamily="2" charset="2"/>
              </a:rPr>
              <a:t>  </a:t>
            </a:r>
            <a:r>
              <a:rPr lang="en-US" dirty="0" err="1">
                <a:sym typeface="Wingdings" panose="05000000000000000000" pitchFamily="2" charset="2"/>
              </a:rPr>
              <a:t>tambah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pencahayaan</a:t>
            </a:r>
            <a:endParaRPr lang="en-US" dirty="0"/>
          </a:p>
          <a:p>
            <a:pPr lvl="0"/>
            <a:r>
              <a:rPr lang="en-US" dirty="0" err="1"/>
              <a:t>Mengatur</a:t>
            </a:r>
            <a:r>
              <a:rPr lang="en-US" dirty="0"/>
              <a:t> </a:t>
            </a:r>
            <a:r>
              <a:rPr lang="en-US" dirty="0" err="1"/>
              <a:t>kelembaban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sirkulasi</a:t>
            </a:r>
            <a:r>
              <a:rPr lang="en-US" dirty="0"/>
              <a:t> </a:t>
            </a:r>
            <a:r>
              <a:rPr lang="en-US" dirty="0" err="1"/>
              <a:t>udara</a:t>
            </a:r>
            <a:r>
              <a:rPr lang="en-US" dirty="0"/>
              <a:t> yang </a:t>
            </a:r>
            <a:r>
              <a:rPr lang="en-US" dirty="0" err="1"/>
              <a:t>baik</a:t>
            </a:r>
            <a:endParaRPr lang="id-ID" dirty="0"/>
          </a:p>
          <a:p>
            <a:pPr lvl="0"/>
            <a:r>
              <a:rPr lang="id-ID" dirty="0"/>
              <a:t>Pembenahan alat dan beberapa infrastruktur bangunan lebih diperhatikan agar menimalisir terjadinya kecelakaan kerja</a:t>
            </a:r>
            <a:r>
              <a:rPr lang="en-US" dirty="0"/>
              <a:t>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56165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FE5901-213E-4277-A90D-1B4C864D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>
                <a:latin typeface="Franklin Gothic Demi" panose="020B0703020102020204" pitchFamily="34" charset="0"/>
              </a:rPr>
              <a:t>Kondisi</a:t>
            </a:r>
            <a:r>
              <a:rPr lang="en-US" dirty="0">
                <a:latin typeface="Franklin Gothic Demi" panose="020B0703020102020204" pitchFamily="34" charset="0"/>
              </a:rPr>
              <a:t> </a:t>
            </a:r>
            <a:r>
              <a:rPr lang="en-US" dirty="0" err="1">
                <a:latin typeface="Franklin Gothic Demi" panose="020B0703020102020204" pitchFamily="34" charset="0"/>
              </a:rPr>
              <a:t>Karyawan</a:t>
            </a:r>
            <a:endParaRPr lang="en-US" dirty="0">
              <a:latin typeface="Franklin Gothic Demi" panose="020B07030201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DBEFA5F-6A76-4DCE-9723-74ADE4BA06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Masalah</a:t>
            </a:r>
            <a:r>
              <a:rPr lang="en-US" sz="3200" dirty="0"/>
              <a:t> yang </a:t>
            </a:r>
            <a:r>
              <a:rPr lang="en-US" sz="3200" dirty="0" err="1"/>
              <a:t>ditemukan</a:t>
            </a:r>
            <a:endParaRPr lang="en-US" sz="32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D0C3B02-81B7-4709-8A08-893501D693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id-ID" sz="2800" dirty="0"/>
              <a:t>Keterbatasan jumlah personil tim kesehatan kerja, </a:t>
            </a:r>
            <a:r>
              <a:rPr lang="en-US" sz="2800" dirty="0"/>
              <a:t>yang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sebanding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jumlah</a:t>
            </a:r>
            <a:r>
              <a:rPr lang="en-US" sz="2800" dirty="0"/>
              <a:t> </a:t>
            </a:r>
            <a:r>
              <a:rPr lang="en-US" sz="2800" dirty="0" err="1"/>
              <a:t>karyawan</a:t>
            </a:r>
            <a:endParaRPr lang="id-ID" sz="2800" dirty="0"/>
          </a:p>
          <a:p>
            <a:endParaRPr lang="en-US" sz="28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AE52A2-F9A3-4713-914B-160BF3A77B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Solusi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017396A-B309-41D4-ABE1-D1267E9F632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Penambahan</a:t>
            </a:r>
            <a:r>
              <a:rPr lang="en-US" sz="2400" dirty="0"/>
              <a:t> </a:t>
            </a:r>
            <a:r>
              <a:rPr lang="id-ID" sz="2400" dirty="0"/>
              <a:t>jumlah paramedis. </a:t>
            </a:r>
            <a:endParaRPr lang="en-US" sz="2400" dirty="0"/>
          </a:p>
          <a:p>
            <a:pPr marL="742950" lvl="2" indent="-342900"/>
            <a:r>
              <a:rPr lang="en-US" sz="2000" dirty="0"/>
              <a:t>J</a:t>
            </a:r>
            <a:r>
              <a:rPr lang="id-ID" sz="2000" dirty="0"/>
              <a:t>umlah tenaga dokter dan paramedis yang dibutuhkan: </a:t>
            </a:r>
            <a:endParaRPr lang="en-US" sz="2000" dirty="0"/>
          </a:p>
          <a:p>
            <a:pPr marL="1200150" lvl="3" indent="-342900"/>
            <a:r>
              <a:rPr lang="id-ID" sz="1800" dirty="0"/>
              <a:t>500 – 1000 tenaga kerja: dokter tetap full time dan perawat tetap </a:t>
            </a:r>
            <a:endParaRPr lang="en-US" sz="1800" dirty="0"/>
          </a:p>
          <a:p>
            <a:pPr marL="1200150" lvl="3" indent="-342900"/>
            <a:r>
              <a:rPr lang="id-ID" sz="1800" dirty="0"/>
              <a:t>200 – 500 tenaga kerja : dokter part time dan perawat tetap &lt; 200 tenaga kerja: perawat tetap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id-ID" sz="2400" dirty="0"/>
              <a:t>Mengadakan medical check up rutin berkala sebagai upaya untuk skrining awal terhadap suatu penyakit yang diakibatkan oleh pekerjaan.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11952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0A5799-3F08-47C7-B8F5-4B7B1C1C4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620" y="411956"/>
            <a:ext cx="10996782" cy="639762"/>
          </a:xfrm>
          <a:solidFill>
            <a:schemeClr val="accent2"/>
          </a:solidFill>
        </p:spPr>
        <p:txBody>
          <a:bodyPr>
            <a:normAutofit lnSpcReduction="10000"/>
          </a:bodyPr>
          <a:lstStyle/>
          <a:p>
            <a:pPr algn="ctr"/>
            <a:r>
              <a:rPr lang="en-US" sz="3600" dirty="0" err="1"/>
              <a:t>Visi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4324C-34E8-4FC1-B209-9CDA46947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8579" y="1051718"/>
            <a:ext cx="10987982" cy="864095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 fontScale="70000" lnSpcReduction="20000"/>
          </a:bodyPr>
          <a:lstStyle/>
          <a:p>
            <a:pPr marL="171450" marR="0" indent="0" algn="ctr">
              <a:buNone/>
            </a:pPr>
            <a:r>
              <a:rPr lang="en-US" sz="40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Menjadi</a:t>
            </a:r>
            <a:r>
              <a:rPr lang="en-US" sz="40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 Perusahaan </a:t>
            </a:r>
            <a:r>
              <a:rPr lang="en-US" sz="40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Agribisnis</a:t>
            </a:r>
            <a:r>
              <a:rPr lang="en-US" sz="40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 yang </a:t>
            </a:r>
            <a:r>
              <a:rPr lang="en-US" sz="40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berdaya</a:t>
            </a:r>
            <a:r>
              <a:rPr lang="en-US" sz="40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 </a:t>
            </a:r>
            <a:r>
              <a:rPr lang="en-US" sz="40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saing</a:t>
            </a:r>
            <a:r>
              <a:rPr lang="en-US" sz="40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 </a:t>
            </a:r>
            <a:r>
              <a:rPr lang="en-US" sz="40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tinggi</a:t>
            </a:r>
            <a:r>
              <a:rPr lang="en-US" sz="40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 dan </a:t>
            </a:r>
            <a:r>
              <a:rPr lang="en-US" sz="40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mampu</a:t>
            </a:r>
            <a:r>
              <a:rPr lang="en-US" sz="40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 </a:t>
            </a:r>
            <a:r>
              <a:rPr lang="en-US" sz="40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tumbuh-kembang</a:t>
            </a:r>
            <a:r>
              <a:rPr lang="en-US" sz="40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 </a:t>
            </a:r>
            <a:r>
              <a:rPr lang="en-US" sz="40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berkelanjutan</a:t>
            </a:r>
            <a:endParaRPr lang="en-US" sz="4000" dirty="0">
              <a:effectLst/>
              <a:latin typeface="Franklin Gothic Book" panose="020B05030201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FD3D23-465F-40C4-81A8-940ECC6595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9780" y="2349899"/>
            <a:ext cx="10996781" cy="639762"/>
          </a:xfrm>
          <a:solidFill>
            <a:schemeClr val="accent3">
              <a:lumMod val="75000"/>
            </a:schemeClr>
          </a:solidFill>
        </p:spPr>
        <p:txBody>
          <a:bodyPr>
            <a:normAutofit lnSpcReduction="10000"/>
          </a:bodyPr>
          <a:lstStyle/>
          <a:p>
            <a:pPr algn="ctr"/>
            <a:r>
              <a:rPr lang="en-US" sz="3600" dirty="0" err="1"/>
              <a:t>Misi</a:t>
            </a:r>
            <a:endParaRPr lang="en-US" sz="36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D2A444-6CB0-4552-BABC-81EBF8CB10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609" y="2996369"/>
            <a:ext cx="10996781" cy="3456383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 fontScale="70000" lnSpcReduction="20000"/>
          </a:bodyPr>
          <a:lstStyle/>
          <a:p>
            <a:pPr marL="342900" marR="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Melaksanakan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reformasi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bisnis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,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strategi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,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struktur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, dan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budaya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perusahaan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mewujudkan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profesionalisme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berdasarkan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prinsip-prinsip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i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good corporate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i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governance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Meningkatkan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nilai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dan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daya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saing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perusahaan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i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(competitive advantage)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melalui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inovasi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serta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peningkatan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produktivitas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dan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efisiensi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dalam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penyediaan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berkualitas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harga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kompetitif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dan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pelayanan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bermutu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tinggi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Menghasilkan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laba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yang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dapat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membawa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perusahaan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tumbuh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dan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berkembang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meningkatkan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nilai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bagi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i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shareholders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dan </a:t>
            </a:r>
            <a:r>
              <a:rPr lang="en-US" sz="2400" i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stakeholders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lainnya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Mengembangkan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usaha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agribisnis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tata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kelola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yang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baik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serta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peduli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pada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kelestarian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alam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dan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tanggung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jawab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sosial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pada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lingkungan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usaha</a:t>
            </a:r>
            <a:r>
              <a:rPr lang="en-US" sz="24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r>
              <a:rPr lang="en-US" sz="2400" i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(community development).</a:t>
            </a:r>
            <a:endParaRPr lang="en-US" sz="2400" dirty="0">
              <a:effectLst/>
              <a:latin typeface="Franklin Gothic Book" panose="020B0503020102020204" pitchFamily="34" charset="0"/>
              <a:ea typeface="Times New Roman" panose="02020603050405020304" pitchFamily="18" charset="0"/>
            </a:endParaRPr>
          </a:p>
          <a:p>
            <a:endParaRPr lang="en-US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5710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FE5901-213E-4277-A90D-1B4C864D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>
                <a:latin typeface="Franklin Gothic Demi" panose="020B0703020102020204" pitchFamily="34" charset="0"/>
              </a:rPr>
              <a:t>Kebijakan</a:t>
            </a:r>
            <a:r>
              <a:rPr lang="en-US" dirty="0">
                <a:latin typeface="Franklin Gothic Demi" panose="020B0703020102020204" pitchFamily="34" charset="0"/>
              </a:rPr>
              <a:t> </a:t>
            </a:r>
            <a:r>
              <a:rPr lang="en-US" dirty="0" err="1">
                <a:latin typeface="Franklin Gothic Demi" panose="020B0703020102020204" pitchFamily="34" charset="0"/>
              </a:rPr>
              <a:t>Manajemen</a:t>
            </a:r>
            <a:endParaRPr lang="en-US" dirty="0">
              <a:latin typeface="Franklin Gothic Demi" panose="020B07030201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DBEFA5F-6A76-4DCE-9723-74ADE4BA06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Masalah</a:t>
            </a:r>
            <a:r>
              <a:rPr lang="en-US" sz="3200" dirty="0"/>
              <a:t> yang </a:t>
            </a:r>
            <a:r>
              <a:rPr lang="en-US" sz="3200" dirty="0" err="1"/>
              <a:t>ditemukan</a:t>
            </a:r>
            <a:endParaRPr lang="en-US" sz="32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D0C3B02-81B7-4709-8A08-893501D693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  <a:spcBef>
                <a:spcPts val="0"/>
              </a:spcBef>
              <a:tabLst>
                <a:tab pos="1028700" algn="l"/>
              </a:tabLst>
            </a:pPr>
            <a:r>
              <a:rPr lang="id-ID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Fasilitas kesehatan berupa kotak P3K di tiap unit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evaluasi</a:t>
            </a:r>
            <a:endParaRPr lang="en-US" sz="2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Bef>
                <a:spcPts val="0"/>
              </a:spcBef>
              <a:tabLst>
                <a:tab pos="1028700" algn="l"/>
              </a:tabLst>
            </a:pP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id-ID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erencanaan program dan kegiatan pelayanan kesehatan kerja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dievaluasi</a:t>
            </a:r>
            <a:endParaRPr lang="en-US" sz="2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tabLst>
                <a:tab pos="1028700" algn="l"/>
              </a:tabLst>
            </a:pPr>
            <a:r>
              <a:rPr lang="id-ID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Manajemen  Kesehatan Kerja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evaluasi</a:t>
            </a:r>
            <a:endParaRPr lang="en-US" sz="2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AE52A2-F9A3-4713-914B-160BF3A77B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Solusi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017396A-B309-41D4-ABE1-D1267E9F632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id-ID" dirty="0"/>
              <a:t>Fasilitas kotak P3K disarankan untuk dipasang pada daerah yang mudah terjangkau oleh para karyawan, jika terjadi kecelakaan kerja.</a:t>
            </a:r>
          </a:p>
          <a:p>
            <a:r>
              <a:rPr lang="id-ID" dirty="0"/>
              <a:t>Penyuluhan untuk upaya promosi dan preventif disesuaikan dengan penilaian risiko potensi bahaya yang ada di perusahaan dan pelayanan kesehatan:</a:t>
            </a:r>
          </a:p>
          <a:p>
            <a:r>
              <a:rPr lang="id-ID" dirty="0"/>
              <a:t>Program atau kegiatan pelayanan kesehatan kerja untuk mencegah PAK (Penyakit Akibat Kerja):</a:t>
            </a:r>
          </a:p>
          <a:p>
            <a:r>
              <a:rPr lang="id-ID" dirty="0"/>
              <a:t>Pemeriksaaan kesehatan tenaga kerja minimal 2 – 6 bulan sekali, baik manajemen dan karyawan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8161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id-ID" dirty="0">
                <a:latin typeface="Franklin Gothic Demi" panose="020B0703020102020204" pitchFamily="34" charset="0"/>
              </a:rPr>
              <a:t>Regulasi yang Berlaku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i-FI" dirty="0"/>
              <a:t>Undang – undang </a:t>
            </a:r>
            <a:endParaRPr lang="id-ID" dirty="0"/>
          </a:p>
          <a:p>
            <a:pPr lvl="1"/>
            <a:r>
              <a:rPr lang="en-US" dirty="0"/>
              <a:t>UU No.1 </a:t>
            </a:r>
            <a:r>
              <a:rPr lang="en-US" dirty="0" err="1"/>
              <a:t>tahun</a:t>
            </a:r>
            <a:r>
              <a:rPr lang="en-US" dirty="0"/>
              <a:t> 1970 </a:t>
            </a:r>
            <a:r>
              <a:rPr lang="en-US" dirty="0" err="1"/>
              <a:t>Pasal</a:t>
            </a:r>
            <a:r>
              <a:rPr lang="en-US" dirty="0"/>
              <a:t> 8, dan </a:t>
            </a:r>
            <a:r>
              <a:rPr lang="en-US" dirty="0" err="1"/>
              <a:t>Permenaker</a:t>
            </a:r>
            <a:r>
              <a:rPr lang="en-US" dirty="0"/>
              <a:t> No.02/Men/1980 </a:t>
            </a:r>
            <a:r>
              <a:rPr lang="en-US" dirty="0" err="1"/>
              <a:t>ttg</a:t>
            </a:r>
            <a:r>
              <a:rPr lang="en-US" dirty="0"/>
              <a:t> </a:t>
            </a:r>
            <a:r>
              <a:rPr lang="en-US" dirty="0" err="1"/>
              <a:t>Pemeriksaan</a:t>
            </a:r>
            <a:r>
              <a:rPr lang="en-US" dirty="0"/>
              <a:t> Kesehatan Tenaga Kerja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Penyelengaraan</a:t>
            </a:r>
            <a:r>
              <a:rPr lang="en-US" dirty="0"/>
              <a:t> </a:t>
            </a:r>
            <a:r>
              <a:rPr lang="en-US" dirty="0" err="1"/>
              <a:t>Keselamatan</a:t>
            </a:r>
            <a:r>
              <a:rPr lang="en-US" dirty="0"/>
              <a:t> Kerja</a:t>
            </a:r>
            <a:endParaRPr lang="id-ID" dirty="0"/>
          </a:p>
          <a:p>
            <a:pPr lvl="1"/>
            <a:r>
              <a:rPr lang="fi-FI" dirty="0"/>
              <a:t>Keputusan Menteri Tenaga Kerja RI No. 333/Men/1989 tentang Diagnosis dan Pelaporan Penyakit Akibat Kerja.</a:t>
            </a:r>
            <a:endParaRPr lang="id-ID" dirty="0"/>
          </a:p>
          <a:p>
            <a:pPr lvl="1"/>
            <a:r>
              <a:rPr lang="fi-FI" dirty="0"/>
              <a:t>PER.25/MEN/XII/2008 Pedoman Diagnosis dan penilaian Cacat karena Kecelakaan dan Penyakit Akibat Kerja.</a:t>
            </a:r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59504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1AF0CC-FB6E-4DB6-A807-D51562D7AF5A}"/>
              </a:ext>
            </a:extLst>
          </p:cNvPr>
          <p:cNvSpPr txBox="1"/>
          <p:nvPr/>
        </p:nvSpPr>
        <p:spPr>
          <a:xfrm>
            <a:off x="1693264" y="947373"/>
            <a:ext cx="927643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rtl="0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Pada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pekerja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mengangkut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hasil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panen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teh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truk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menggunakan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helm,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sarung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tangan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dan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sepatu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pelindung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agar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tidak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mudah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terpeleset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diberikan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tangga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memakai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alat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pengaman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sehingga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meminimalkan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cedera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Alat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pengangkut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teh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diberikan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pengaman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sehingga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meminimalkan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resiko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jatuh</a:t>
            </a:r>
            <a:r>
              <a:rPr lang="en-ID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171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964C09-2211-49DB-A725-8C19E1A9C82F}"/>
              </a:ext>
            </a:extLst>
          </p:cNvPr>
          <p:cNvSpPr txBox="1"/>
          <p:nvPr/>
        </p:nvSpPr>
        <p:spPr>
          <a:xfrm>
            <a:off x="2576522" y="1010255"/>
            <a:ext cx="8738754" cy="3357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rtl="0">
              <a:lnSpc>
                <a:spcPct val="150000"/>
              </a:lnSpc>
              <a:spcAft>
                <a:spcPts val="0"/>
              </a:spcAft>
              <a:buFont typeface="+mj-lt"/>
              <a:buAutoNum type="arabicPeriod" startAt="3"/>
            </a:pP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Pada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proses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pemindahan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barang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dukasi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SOP yang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benar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Ddiberikan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bantu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memudahkan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pemindahan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troli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beroda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keranjang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katrol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Pekerja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tinggi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badan yang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cukup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sehingga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tidak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kesulitan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mengangkat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box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arah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alat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distribusi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n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7744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3.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Pengendalian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resiko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pada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pekerja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di proses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perapian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sebaiknya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menggunakan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tongkat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	yang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ergonomis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terbuat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besi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namun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pada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penganganya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dibuat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kayu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	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plastik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agar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aliran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panasnya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tidak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mengenai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tangan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62937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35344D-450E-4BB0-B9EC-861B38AF1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416" y="1340768"/>
            <a:ext cx="10363200" cy="2232248"/>
          </a:xfrm>
        </p:spPr>
        <p:txBody>
          <a:bodyPr>
            <a:normAutofit/>
          </a:bodyPr>
          <a:lstStyle/>
          <a:p>
            <a:pPr algn="l"/>
            <a:r>
              <a:rPr lang="en-US" sz="13800" dirty="0">
                <a:latin typeface="Franklin Gothic Demi" panose="020B0703020102020204" pitchFamily="34" charset="0"/>
              </a:rPr>
              <a:t>Thank You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16FDD97-6AF5-4F9C-AF91-59B5D18F4A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2996952"/>
            <a:ext cx="8534400" cy="1752600"/>
          </a:xfrm>
        </p:spPr>
        <p:txBody>
          <a:bodyPr>
            <a:normAutofit/>
          </a:bodyPr>
          <a:lstStyle/>
          <a:p>
            <a:pPr algn="l"/>
            <a:r>
              <a:rPr lang="en-US" sz="6000" dirty="0"/>
              <a:t>For your attention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1D84FB-3800-4EE1-BA36-0DA3D9C01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976" l="0" r="9959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39491" y="3284984"/>
            <a:ext cx="5700698" cy="340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690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1C6951-FEF1-4F36-B366-4BE3A4BA4AE6}"/>
              </a:ext>
            </a:extLst>
          </p:cNvPr>
          <p:cNvSpPr txBox="1"/>
          <p:nvPr/>
        </p:nvSpPr>
        <p:spPr>
          <a:xfrm>
            <a:off x="839416" y="1052736"/>
            <a:ext cx="9420659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Profil</a:t>
            </a:r>
            <a:r>
              <a:rPr lang="en-ID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Perusahaan</a:t>
            </a:r>
          </a:p>
          <a:p>
            <a:pPr algn="just">
              <a:lnSpc>
                <a:spcPct val="150000"/>
              </a:lnSpc>
            </a:pPr>
            <a:r>
              <a:rPr lang="en-ID" sz="2800" dirty="0"/>
              <a:t>	</a:t>
            </a:r>
            <a:r>
              <a:rPr lang="en-ID" sz="2400" dirty="0"/>
              <a:t>PTPN XII di </a:t>
            </a:r>
            <a:r>
              <a:rPr lang="en-ID" sz="2400" dirty="0" err="1"/>
              <a:t>dirikan</a:t>
            </a:r>
            <a:r>
              <a:rPr lang="en-ID" sz="2400" dirty="0"/>
              <a:t> </a:t>
            </a:r>
            <a:r>
              <a:rPr lang="en-ID" sz="2400" dirty="0" err="1"/>
              <a:t>berdasarkan</a:t>
            </a:r>
            <a:r>
              <a:rPr lang="en-ID" sz="2400" dirty="0"/>
              <a:t> </a:t>
            </a:r>
            <a:r>
              <a:rPr lang="en-ID" sz="2400" dirty="0" err="1"/>
              <a:t>Peraturan</a:t>
            </a:r>
            <a:r>
              <a:rPr lang="en-ID" sz="2400" dirty="0"/>
              <a:t> </a:t>
            </a:r>
            <a:r>
              <a:rPr lang="en-ID" sz="2400" dirty="0" err="1"/>
              <a:t>Pemerintah</a:t>
            </a:r>
            <a:r>
              <a:rPr lang="en-ID" sz="2400" dirty="0"/>
              <a:t> </a:t>
            </a:r>
            <a:r>
              <a:rPr lang="en-ID" sz="2400" dirty="0" err="1"/>
              <a:t>Republik</a:t>
            </a:r>
            <a:r>
              <a:rPr lang="en-ID" sz="2400" dirty="0"/>
              <a:t> Indonesia </a:t>
            </a:r>
            <a:r>
              <a:rPr lang="en-ID" sz="2400" dirty="0" err="1"/>
              <a:t>Nomor</a:t>
            </a:r>
            <a:r>
              <a:rPr lang="en-ID" sz="2400" dirty="0"/>
              <a:t> 17 </a:t>
            </a:r>
            <a:r>
              <a:rPr lang="en-ID" sz="2400" dirty="0" err="1"/>
              <a:t>Tahun</a:t>
            </a:r>
            <a:r>
              <a:rPr lang="en-ID" sz="2400" dirty="0"/>
              <a:t> 1996 </a:t>
            </a:r>
            <a:r>
              <a:rPr lang="en-ID" sz="2400" dirty="0" err="1"/>
              <a:t>tentang</a:t>
            </a:r>
            <a:r>
              <a:rPr lang="en-ID" sz="2400" dirty="0"/>
              <a:t> </a:t>
            </a:r>
            <a:r>
              <a:rPr lang="en-ID" sz="2400" dirty="0" err="1"/>
              <a:t>Peleburan</a:t>
            </a:r>
            <a:r>
              <a:rPr lang="en-ID" sz="2400" dirty="0"/>
              <a:t> PT Perkebunan Nusantara XXIII (Persero), PT Perkebunan Nusantara XXVI (Persero) dan PT  Perkebunan Nusantara XXIX (Persero) yang di </a:t>
            </a:r>
            <a:r>
              <a:rPr lang="en-ID" sz="2400" dirty="0" err="1"/>
              <a:t>tuangkan</a:t>
            </a:r>
            <a:r>
              <a:rPr lang="en-ID" sz="2400" dirty="0"/>
              <a:t> </a:t>
            </a:r>
            <a:r>
              <a:rPr lang="en-ID" sz="2400" dirty="0" err="1"/>
              <a:t>dalam</a:t>
            </a:r>
            <a:r>
              <a:rPr lang="en-ID" sz="2400" dirty="0"/>
              <a:t> </a:t>
            </a:r>
            <a:r>
              <a:rPr lang="en-ID" sz="2400" dirty="0" err="1"/>
              <a:t>Akta</a:t>
            </a:r>
            <a:r>
              <a:rPr lang="en-ID" sz="2400" dirty="0"/>
              <a:t> </a:t>
            </a:r>
            <a:r>
              <a:rPr lang="en-ID" sz="2400" dirty="0" err="1"/>
              <a:t>Pendirian</a:t>
            </a:r>
            <a:r>
              <a:rPr lang="en-ID" sz="2400" dirty="0"/>
              <a:t> No. 45 </a:t>
            </a:r>
            <a:r>
              <a:rPr lang="en-ID" sz="2400" dirty="0" err="1"/>
              <a:t>tanggal</a:t>
            </a:r>
            <a:r>
              <a:rPr lang="en-ID" sz="2400" dirty="0"/>
              <a:t> 11 </a:t>
            </a:r>
            <a:r>
              <a:rPr lang="en-ID" sz="2400" dirty="0" err="1"/>
              <a:t>Maret</a:t>
            </a:r>
            <a:r>
              <a:rPr lang="en-ID" sz="2400" dirty="0"/>
              <a:t> 1996 dan </a:t>
            </a:r>
            <a:r>
              <a:rPr lang="en-ID" sz="2400" dirty="0" err="1"/>
              <a:t>telah</a:t>
            </a:r>
            <a:r>
              <a:rPr lang="en-ID" sz="2400" dirty="0"/>
              <a:t> di </a:t>
            </a:r>
            <a:r>
              <a:rPr lang="en-ID" sz="2400" dirty="0" err="1"/>
              <a:t>sahkan</a:t>
            </a:r>
            <a:r>
              <a:rPr lang="en-ID" sz="2400" dirty="0"/>
              <a:t> Menteri </a:t>
            </a:r>
            <a:r>
              <a:rPr lang="en-ID" sz="2400" dirty="0" err="1"/>
              <a:t>Kehakiman</a:t>
            </a:r>
            <a:r>
              <a:rPr lang="en-ID" sz="2400" dirty="0"/>
              <a:t> </a:t>
            </a:r>
            <a:r>
              <a:rPr lang="en-ID" sz="2400" dirty="0" err="1"/>
              <a:t>Republik</a:t>
            </a:r>
            <a:r>
              <a:rPr lang="en-ID" sz="2400" dirty="0"/>
              <a:t> Indonesia </a:t>
            </a:r>
            <a:r>
              <a:rPr lang="en-ID" sz="2400" dirty="0" err="1"/>
              <a:t>Sesuai</a:t>
            </a:r>
            <a:r>
              <a:rPr lang="en-ID" sz="2400" dirty="0"/>
              <a:t> Keputusan </a:t>
            </a:r>
            <a:r>
              <a:rPr lang="en-ID" sz="2400" dirty="0" err="1"/>
              <a:t>Nomor</a:t>
            </a:r>
            <a:r>
              <a:rPr lang="en-ID" sz="2400" dirty="0"/>
              <a:t> C2.8340 HT.01.01 Th 96 </a:t>
            </a:r>
            <a:r>
              <a:rPr lang="en-ID" sz="2400" dirty="0" err="1"/>
              <a:t>tanggal</a:t>
            </a:r>
            <a:r>
              <a:rPr lang="en-ID" sz="2400" dirty="0"/>
              <a:t> 8 </a:t>
            </a:r>
            <a:r>
              <a:rPr lang="en-ID" sz="2400" dirty="0" err="1"/>
              <a:t>Agustus</a:t>
            </a:r>
            <a:r>
              <a:rPr lang="en-ID" sz="2400" dirty="0"/>
              <a:t> 1996.</a:t>
            </a:r>
          </a:p>
        </p:txBody>
      </p:sp>
    </p:spTree>
    <p:extLst>
      <p:ext uri="{BB962C8B-B14F-4D97-AF65-F5344CB8AC3E}">
        <p14:creationId xmlns:p14="http://schemas.microsoft.com/office/powerpoint/2010/main" val="1597429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Bagan Organisasi – PT Perkebunan Nusantara XII"/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2" t="6640" r="4623" b="16763"/>
          <a:stretch/>
        </p:blipFill>
        <p:spPr bwMode="auto">
          <a:xfrm>
            <a:off x="515380" y="207098"/>
            <a:ext cx="11161240" cy="66247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09532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algn="l"/>
            <a:r>
              <a:rPr lang="en-US" b="1" dirty="0">
                <a:latin typeface="Franklin Gothic Demi" panose="020B0703020102020204" pitchFamily="34" charset="0"/>
              </a:rPr>
              <a:t>KEBIJAKAN MUTU</a:t>
            </a:r>
            <a:endParaRPr lang="id-ID" dirty="0">
              <a:latin typeface="Franklin Gothic Demi" panose="020B0703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0"/>
            <a:r>
              <a:rPr lang="en-US" dirty="0" err="1">
                <a:latin typeface="Franklin Gothic Book" panose="020B0503020102020204" pitchFamily="34" charset="0"/>
              </a:rPr>
              <a:t>Menerapkan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Sistem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Manajemen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Mutu</a:t>
            </a:r>
            <a:r>
              <a:rPr lang="en-US" dirty="0">
                <a:latin typeface="Franklin Gothic Book" panose="020B0503020102020204" pitchFamily="34" charset="0"/>
              </a:rPr>
              <a:t> ISO 9001:2015.</a:t>
            </a:r>
            <a:endParaRPr lang="id-ID" dirty="0">
              <a:latin typeface="Franklin Gothic Book" panose="020B0503020102020204" pitchFamily="34" charset="0"/>
            </a:endParaRPr>
          </a:p>
          <a:p>
            <a:pPr lvl="0"/>
            <a:r>
              <a:rPr lang="en-US" dirty="0" err="1">
                <a:latin typeface="Franklin Gothic Book" panose="020B0503020102020204" pitchFamily="34" charset="0"/>
              </a:rPr>
              <a:t>Menerapkan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Sistem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Manajemen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Lingkungan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dan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Kesejahteraan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Karyawan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sesuai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standar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Pertanian</a:t>
            </a:r>
            <a:r>
              <a:rPr lang="en-US" dirty="0">
                <a:latin typeface="Franklin Gothic Book" panose="020B0503020102020204" pitchFamily="34" charset="0"/>
              </a:rPr>
              <a:t> Lestari (</a:t>
            </a:r>
            <a:r>
              <a:rPr lang="en-US" i="1" dirty="0">
                <a:latin typeface="Franklin Gothic Book" panose="020B0503020102020204" pitchFamily="34" charset="0"/>
              </a:rPr>
              <a:t>Rainforest Alliance</a:t>
            </a:r>
            <a:r>
              <a:rPr lang="en-US" dirty="0">
                <a:latin typeface="Franklin Gothic Book" panose="020B0503020102020204" pitchFamily="34" charset="0"/>
              </a:rPr>
              <a:t> RA-UTZ).</a:t>
            </a:r>
            <a:endParaRPr lang="id-ID" dirty="0">
              <a:latin typeface="Franklin Gothic Book" panose="020B0503020102020204" pitchFamily="34" charset="0"/>
            </a:endParaRPr>
          </a:p>
          <a:p>
            <a:pPr lvl="0"/>
            <a:r>
              <a:rPr lang="en-US" dirty="0" err="1">
                <a:latin typeface="Franklin Gothic Book" panose="020B0503020102020204" pitchFamily="34" charset="0"/>
              </a:rPr>
              <a:t>Menerapkan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Sistem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Manajemen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Keamanan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Pangan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sesuai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Standar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i="1" dirty="0">
                <a:latin typeface="Franklin Gothic Book" panose="020B0503020102020204" pitchFamily="34" charset="0"/>
              </a:rPr>
              <a:t>Hazard Analysis Critical Control Point</a:t>
            </a:r>
            <a:r>
              <a:rPr lang="en-US" dirty="0">
                <a:latin typeface="Franklin Gothic Book" panose="020B0503020102020204" pitchFamily="34" charset="0"/>
              </a:rPr>
              <a:t> (HACCP).</a:t>
            </a:r>
            <a:endParaRPr lang="id-ID" dirty="0">
              <a:latin typeface="Franklin Gothic Book" panose="020B0503020102020204" pitchFamily="34" charset="0"/>
            </a:endParaRPr>
          </a:p>
          <a:p>
            <a:pPr lvl="0"/>
            <a:r>
              <a:rPr lang="en-US" dirty="0" err="1">
                <a:latin typeface="Franklin Gothic Book" panose="020B0503020102020204" pitchFamily="34" charset="0"/>
              </a:rPr>
              <a:t>Menerapkan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Sistem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Jaminan</a:t>
            </a:r>
            <a:r>
              <a:rPr lang="en-US" dirty="0">
                <a:latin typeface="Franklin Gothic Book" panose="020B0503020102020204" pitchFamily="34" charset="0"/>
              </a:rPr>
              <a:t> Halal (SJH).</a:t>
            </a:r>
            <a:endParaRPr lang="id-ID" dirty="0">
              <a:latin typeface="Franklin Gothic Book" panose="020B0503020102020204" pitchFamily="34" charset="0"/>
            </a:endParaRPr>
          </a:p>
          <a:p>
            <a:pPr lvl="0"/>
            <a:r>
              <a:rPr lang="en-US" dirty="0" err="1">
                <a:latin typeface="Franklin Gothic Book" panose="020B0503020102020204" pitchFamily="34" charset="0"/>
              </a:rPr>
              <a:t>Mematuhi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persyaratan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peraturan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perundang-undangan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dan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persyaratan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lainnya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berkaitan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dengan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mutu</a:t>
            </a:r>
            <a:r>
              <a:rPr lang="en-US" dirty="0">
                <a:latin typeface="Franklin Gothic Book" panose="020B0503020102020204" pitchFamily="34" charset="0"/>
              </a:rPr>
              <a:t>.</a:t>
            </a:r>
            <a:endParaRPr lang="id-ID" dirty="0">
              <a:latin typeface="Franklin Gothic Book" panose="020B0503020102020204" pitchFamily="34" charset="0"/>
            </a:endParaRPr>
          </a:p>
          <a:p>
            <a:pPr lvl="0"/>
            <a:r>
              <a:rPr lang="en-US" dirty="0" err="1">
                <a:latin typeface="Franklin Gothic Book" panose="020B0503020102020204" pitchFamily="34" charset="0"/>
              </a:rPr>
              <a:t>Menetapkan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tanggung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jawab</a:t>
            </a:r>
            <a:r>
              <a:rPr lang="en-US" dirty="0">
                <a:latin typeface="Franklin Gothic Book" panose="020B0503020102020204" pitchFamily="34" charset="0"/>
              </a:rPr>
              <a:t> &amp; </a:t>
            </a:r>
            <a:r>
              <a:rPr lang="en-US" dirty="0" err="1">
                <a:latin typeface="Franklin Gothic Book" panose="020B0503020102020204" pitchFamily="34" charset="0"/>
              </a:rPr>
              <a:t>wewenang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jelas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pada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seluruh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jajaran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perusahaan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untuk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menjamin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terpeliharanya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sistem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manajemen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mutu</a:t>
            </a:r>
            <a:r>
              <a:rPr lang="en-US" dirty="0">
                <a:latin typeface="Franklin Gothic Book" panose="020B0503020102020204" pitchFamily="34" charset="0"/>
              </a:rPr>
              <a:t>.</a:t>
            </a:r>
            <a:endParaRPr lang="id-ID" dirty="0">
              <a:latin typeface="Franklin Gothic Book" panose="020B0503020102020204" pitchFamily="34" charset="0"/>
            </a:endParaRPr>
          </a:p>
          <a:p>
            <a:pPr lvl="0"/>
            <a:r>
              <a:rPr lang="en-US" dirty="0" err="1">
                <a:latin typeface="Franklin Gothic Book" panose="020B0503020102020204" pitchFamily="34" charset="0"/>
              </a:rPr>
              <a:t>Memelihara</a:t>
            </a:r>
            <a:r>
              <a:rPr lang="en-US" dirty="0">
                <a:latin typeface="Franklin Gothic Book" panose="020B0503020102020204" pitchFamily="34" charset="0"/>
              </a:rPr>
              <a:t> &amp; </a:t>
            </a:r>
            <a:r>
              <a:rPr lang="en-US" dirty="0" err="1">
                <a:latin typeface="Franklin Gothic Book" panose="020B0503020102020204" pitchFamily="34" charset="0"/>
              </a:rPr>
              <a:t>mengkomunikasikan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kebijakan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sistem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manajemen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mutu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ini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kepada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seluruh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karyawan</a:t>
            </a:r>
            <a:r>
              <a:rPr lang="en-US" dirty="0">
                <a:latin typeface="Franklin Gothic Book" panose="020B0503020102020204" pitchFamily="34" charset="0"/>
              </a:rPr>
              <a:t> &amp; </a:t>
            </a:r>
            <a:r>
              <a:rPr lang="en-US" dirty="0" err="1">
                <a:latin typeface="Franklin Gothic Book" panose="020B0503020102020204" pitchFamily="34" charset="0"/>
              </a:rPr>
              <a:t>pihak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eksternal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membutuhkan</a:t>
            </a:r>
            <a:r>
              <a:rPr lang="en-US" dirty="0">
                <a:latin typeface="Franklin Gothic Book" panose="020B0503020102020204" pitchFamily="34" charset="0"/>
              </a:rPr>
              <a:t>.</a:t>
            </a:r>
            <a:endParaRPr lang="id-ID" dirty="0">
              <a:latin typeface="Franklin Gothic Book" panose="020B0503020102020204" pitchFamily="34" charset="0"/>
            </a:endParaRPr>
          </a:p>
          <a:p>
            <a:pPr lvl="0"/>
            <a:r>
              <a:rPr lang="en-US" dirty="0" err="1">
                <a:latin typeface="Franklin Gothic Book" panose="020B0503020102020204" pitchFamily="34" charset="0"/>
              </a:rPr>
              <a:t>Menajalin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hubungan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harmonis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dengan</a:t>
            </a:r>
            <a:r>
              <a:rPr lang="en-US" dirty="0">
                <a:latin typeface="Franklin Gothic Book" panose="020B0503020102020204" pitchFamily="34" charset="0"/>
              </a:rPr>
              <a:t> </a:t>
            </a:r>
            <a:r>
              <a:rPr lang="en-US" dirty="0" err="1">
                <a:latin typeface="Franklin Gothic Book" panose="020B0503020102020204" pitchFamily="34" charset="0"/>
              </a:rPr>
              <a:t>pihak-pihak</a:t>
            </a:r>
            <a:r>
              <a:rPr lang="en-US" dirty="0">
                <a:latin typeface="Franklin Gothic Book" panose="020B0503020102020204" pitchFamily="34" charset="0"/>
              </a:rPr>
              <a:t> yang </a:t>
            </a:r>
            <a:r>
              <a:rPr lang="en-US" dirty="0" err="1">
                <a:latin typeface="Franklin Gothic Book" panose="020B0503020102020204" pitchFamily="34" charset="0"/>
              </a:rPr>
              <a:t>berkepentingan</a:t>
            </a:r>
            <a:r>
              <a:rPr lang="en-US" dirty="0">
                <a:latin typeface="Franklin Gothic Book" panose="020B0503020102020204" pitchFamily="34" charset="0"/>
              </a:rPr>
              <a:t>.</a:t>
            </a:r>
            <a:endParaRPr lang="id-ID" dirty="0">
              <a:latin typeface="Franklin Gothic Book" panose="020B0503020102020204" pitchFamily="34" charset="0"/>
            </a:endParaRP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93848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algn="l"/>
            <a:r>
              <a:rPr lang="en-US" b="1" dirty="0">
                <a:latin typeface="Franklin Gothic Demi" panose="020B0703020102020204" pitchFamily="34" charset="0"/>
              </a:rPr>
              <a:t>Proses </a:t>
            </a:r>
            <a:r>
              <a:rPr lang="en-US" b="1" dirty="0" err="1">
                <a:latin typeface="Franklin Gothic Demi" panose="020B0703020102020204" pitchFamily="34" charset="0"/>
              </a:rPr>
              <a:t>Produksi</a:t>
            </a:r>
            <a:r>
              <a:rPr lang="en-US" b="1" dirty="0">
                <a:latin typeface="Franklin Gothic Demi" panose="020B0703020102020204" pitchFamily="34" charset="0"/>
              </a:rPr>
              <a:t> (Black Tea)</a:t>
            </a:r>
            <a:endParaRPr lang="id-ID" dirty="0">
              <a:latin typeface="Franklin Gothic Demi" panose="020B0703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7286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 err="1"/>
              <a:t>Produk</a:t>
            </a:r>
            <a:r>
              <a:rPr lang="en-US" sz="3600" b="1" dirty="0"/>
              <a:t> </a:t>
            </a:r>
            <a:r>
              <a:rPr lang="en-US" sz="3600" b="1" dirty="0" err="1"/>
              <a:t>teh</a:t>
            </a:r>
            <a:r>
              <a:rPr lang="en-US" sz="3600" b="1" dirty="0"/>
              <a:t> </a:t>
            </a:r>
            <a:r>
              <a:rPr lang="en-US" sz="3600" b="1" dirty="0" err="1"/>
              <a:t>hitam</a:t>
            </a:r>
            <a:r>
              <a:rPr lang="en-US" sz="3600" b="1" dirty="0"/>
              <a:t> </a:t>
            </a:r>
          </a:p>
          <a:p>
            <a:pPr marL="517525" indent="-517525">
              <a:buNone/>
            </a:pPr>
            <a:r>
              <a:rPr lang="en-US" dirty="0"/>
              <a:t>	</a:t>
            </a:r>
            <a:r>
              <a:rPr lang="en-US" dirty="0" err="1"/>
              <a:t>Asal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perkebunan</a:t>
            </a:r>
            <a:r>
              <a:rPr lang="en-US" dirty="0"/>
              <a:t> </a:t>
            </a:r>
            <a:r>
              <a:rPr lang="en-US" dirty="0" err="1"/>
              <a:t>teh</a:t>
            </a:r>
            <a:r>
              <a:rPr lang="en-US" dirty="0"/>
              <a:t> di </a:t>
            </a:r>
            <a:r>
              <a:rPr lang="en-US" dirty="0" err="1"/>
              <a:t>daerah</a:t>
            </a:r>
            <a:r>
              <a:rPr lang="en-US" dirty="0"/>
              <a:t> </a:t>
            </a:r>
            <a:r>
              <a:rPr lang="en-US" dirty="0" err="1"/>
              <a:t>pegunungan</a:t>
            </a:r>
            <a:r>
              <a:rPr lang="en-US" dirty="0"/>
              <a:t> </a:t>
            </a:r>
            <a:r>
              <a:rPr lang="en-US" dirty="0" err="1"/>
              <a:t>Tengger</a:t>
            </a:r>
            <a:r>
              <a:rPr lang="en-US" dirty="0"/>
              <a:t> dan </a:t>
            </a:r>
            <a:r>
              <a:rPr lang="en-US" dirty="0" err="1"/>
              <a:t>Arjuno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ketinggian</a:t>
            </a:r>
            <a:r>
              <a:rPr lang="en-US" dirty="0"/>
              <a:t> 900 – 1200 m </a:t>
            </a:r>
            <a:r>
              <a:rPr lang="en-US" dirty="0" err="1"/>
              <a:t>Dpl</a:t>
            </a:r>
            <a:r>
              <a:rPr lang="en-US" dirty="0"/>
              <a:t> </a:t>
            </a:r>
          </a:p>
          <a:p>
            <a:pPr marL="517525" indent="-517525">
              <a:buNone/>
            </a:pPr>
            <a:r>
              <a:rPr lang="en-US" dirty="0"/>
              <a:t>	Di proses </a:t>
            </a:r>
            <a:r>
              <a:rPr lang="en-US" dirty="0" err="1"/>
              <a:t>secara</a:t>
            </a:r>
            <a:r>
              <a:rPr lang="en-US" dirty="0"/>
              <a:t> CTC (Crushing, Tearing, Curling)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memperhatikan</a:t>
            </a:r>
            <a:r>
              <a:rPr lang="en-US" dirty="0"/>
              <a:t> system </a:t>
            </a:r>
            <a:r>
              <a:rPr lang="en-US" dirty="0" err="1"/>
              <a:t>manajemen</a:t>
            </a:r>
            <a:r>
              <a:rPr lang="en-US" dirty="0"/>
              <a:t> </a:t>
            </a:r>
            <a:r>
              <a:rPr lang="en-US" dirty="0" err="1"/>
              <a:t>mutu</a:t>
            </a:r>
            <a:r>
              <a:rPr lang="en-US" dirty="0"/>
              <a:t> HACCP, GMP dan ETP</a:t>
            </a:r>
            <a:endParaRPr lang="id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251ABE-1614-4BF2-B862-EA963B708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737" l="0" r="100000">
                        <a14:foregroundMark x1="22632" y1="88684" x2="24211" y2="20000"/>
                        <a14:foregroundMark x1="20789" y1="20526" x2="79211" y2="20526"/>
                        <a14:foregroundMark x1="74737" y1="10000" x2="76316" y2="84737"/>
                        <a14:foregroundMark x1="29737" y1="28421" x2="70789" y2="37368"/>
                        <a14:foregroundMark x1="20526" y1="24211" x2="72105" y2="42632"/>
                        <a14:foregroundMark x1="23947" y1="39737" x2="44474" y2="42632"/>
                        <a14:foregroundMark x1="29737" y1="35526" x2="38421" y2="43421"/>
                        <a14:foregroundMark x1="40263" y1="40263" x2="45000" y2="43421"/>
                        <a14:foregroundMark x1="42105" y1="36053" x2="52895" y2="34211"/>
                        <a14:foregroundMark x1="45526" y1="40263" x2="52105" y2="33684"/>
                        <a14:foregroundMark x1="54474" y1="31316" x2="59474" y2="26842"/>
                        <a14:foregroundMark x1="52895" y1="27105" x2="57632" y2="25789"/>
                        <a14:foregroundMark x1="44474" y1="10263" x2="51316" y2="18684"/>
                        <a14:foregroundMark x1="40000" y1="18158" x2="55263" y2="15526"/>
                        <a14:foregroundMark x1="28947" y1="20263" x2="38421" y2="28947"/>
                        <a14:foregroundMark x1="38158" y1="22105" x2="42632" y2="27105"/>
                        <a14:foregroundMark x1="65263" y1="30000" x2="65263" y2="30000"/>
                        <a14:foregroundMark x1="58158" y1="73421" x2="70263" y2="83684"/>
                        <a14:foregroundMark x1="71316" y1="70000" x2="56053" y2="83947"/>
                        <a14:foregroundMark x1="74474" y1="73684" x2="68158" y2="789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12224" y="1700808"/>
            <a:ext cx="3883570" cy="388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178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16CD7-92C3-40D3-B083-247B5014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6000" dirty="0">
                <a:latin typeface="Franklin Gothic Demi" panose="020B0703020102020204" pitchFamily="34" charset="0"/>
              </a:rPr>
              <a:t>Proses CTC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1CE952B8-D6A0-4490-A6CA-D0D00AB860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8622883"/>
              </p:ext>
            </p:extLst>
          </p:nvPr>
        </p:nvGraphicFramePr>
        <p:xfrm>
          <a:off x="609600" y="1570186"/>
          <a:ext cx="10972800" cy="5013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2216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203</TotalTime>
  <Words>2226</Words>
  <Application>Microsoft Office PowerPoint</Application>
  <PresentationFormat>Widescreen</PresentationFormat>
  <Paragraphs>291</Paragraphs>
  <Slides>45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4" baseType="lpstr">
      <vt:lpstr>Algerian</vt:lpstr>
      <vt:lpstr>Arial</vt:lpstr>
      <vt:lpstr>Calibri</vt:lpstr>
      <vt:lpstr>Franklin Gothic Book</vt:lpstr>
      <vt:lpstr>Franklin Gothic Demi</vt:lpstr>
      <vt:lpstr>Symbol</vt:lpstr>
      <vt:lpstr>Times New Roman</vt:lpstr>
      <vt:lpstr>Wingdings</vt:lpstr>
      <vt:lpstr>Office Theme</vt:lpstr>
      <vt:lpstr>Factory Visit Pelatihan HIPERKES-KK UMM PT Perkebunan Nusantara XII</vt:lpstr>
      <vt:lpstr>PENDAHULUAN</vt:lpstr>
      <vt:lpstr>PT Perkebunan Nusantara XII (Persero) Badan Usaha Milik Negara yang bergerak dalam bidang agribisnis dan agri-industri</vt:lpstr>
      <vt:lpstr>PowerPoint Presentation</vt:lpstr>
      <vt:lpstr>PowerPoint Presentation</vt:lpstr>
      <vt:lpstr>PowerPoint Presentation</vt:lpstr>
      <vt:lpstr>KEBIJAKAN MUTU</vt:lpstr>
      <vt:lpstr>Proses Produksi (Black Tea)</vt:lpstr>
      <vt:lpstr>Proses CTC</vt:lpstr>
      <vt:lpstr>DATA PENYELENGGARAAN PELAYANAN KESEHATAN KERJA dan KESELAMATAN KERJA</vt:lpstr>
      <vt:lpstr>Penyelenggaraan Pelayanan Kesehatan Kerja</vt:lpstr>
      <vt:lpstr>PowerPoint Presentation</vt:lpstr>
      <vt:lpstr>PowerPoint Presentation</vt:lpstr>
      <vt:lpstr>PowerPoint Presentation</vt:lpstr>
      <vt:lpstr>RESUME BERDASARKAN DATA YANG DIDAPATKAN</vt:lpstr>
      <vt:lpstr>Proses Kerja </vt:lpstr>
      <vt:lpstr>Lingkungan Kerja </vt:lpstr>
      <vt:lpstr>Kondisi Karyawan</vt:lpstr>
      <vt:lpstr>Kebijakan</vt:lpstr>
      <vt:lpstr>PowerPoint Presentation</vt:lpstr>
      <vt:lpstr>PowerPoint Presentation</vt:lpstr>
      <vt:lpstr>KESIMPULAN PERMASALAHAN TERHADAP KESEHATAN KERJA</vt:lpstr>
      <vt:lpstr> </vt:lpstr>
      <vt:lpstr>PowerPoint Presentation</vt:lpstr>
      <vt:lpstr>PowerPoint Presentation</vt:lpstr>
      <vt:lpstr>PowerPoint Presentation</vt:lpstr>
      <vt:lpstr>PowerPoint Presentation</vt:lpstr>
      <vt:lpstr>Penggunaan APD</vt:lpstr>
      <vt:lpstr>Pemeriksaan Kesehatan Tenaga Kerja </vt:lpstr>
      <vt:lpstr>PowerPoint Presentation</vt:lpstr>
      <vt:lpstr>PowerPoint Presentation</vt:lpstr>
      <vt:lpstr>PowerPoint Presentation</vt:lpstr>
      <vt:lpstr>PowerPoint Presentation</vt:lpstr>
      <vt:lpstr>SOLUSI/ALTERNATIF PENYELESAIAN (KOMPREHENSIF) TERHADAP PERMASALAHAN YANG DITEMUKAN</vt:lpstr>
      <vt:lpstr>Proses Kerja</vt:lpstr>
      <vt:lpstr>Proses Kerja</vt:lpstr>
      <vt:lpstr>Lingkungan Kerja</vt:lpstr>
      <vt:lpstr>Lingkungan Kerja</vt:lpstr>
      <vt:lpstr>Kondisi Karyawan</vt:lpstr>
      <vt:lpstr>Kebijakan Manajemen</vt:lpstr>
      <vt:lpstr>Regulasi yang Berlaku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Factory Visit Pelatihan HIPERKES-KK UMM PT Perkebunan Nusantara XII</dc:title>
  <dc:creator>Dinda Amalia</dc:creator>
  <cp:lastModifiedBy>Muhammad Wava Rasyadi</cp:lastModifiedBy>
  <cp:revision>10</cp:revision>
  <dcterms:created xsi:type="dcterms:W3CDTF">2020-07-07T13:31:27Z</dcterms:created>
  <dcterms:modified xsi:type="dcterms:W3CDTF">2020-07-08T02:25:35Z</dcterms:modified>
</cp:coreProperties>
</file>

<file path=docProps/thumbnail.jpeg>
</file>